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9" r:id="rId1"/>
  </p:sldMasterIdLst>
  <p:notesMasterIdLst>
    <p:notesMasterId r:id="rId9"/>
  </p:notesMasterIdLst>
  <p:handoutMasterIdLst>
    <p:handoutMasterId r:id="rId10"/>
  </p:handoutMasterIdLst>
  <p:sldIdLst>
    <p:sldId id="372" r:id="rId2"/>
    <p:sldId id="340" r:id="rId3"/>
    <p:sldId id="377" r:id="rId4"/>
    <p:sldId id="375" r:id="rId5"/>
    <p:sldId id="376" r:id="rId6"/>
    <p:sldId id="384" r:id="rId7"/>
    <p:sldId id="386" r:id="rId8"/>
  </p:sldIdLst>
  <p:sldSz cx="12188825" cy="6858000"/>
  <p:notesSz cx="6808788" cy="9940925"/>
  <p:embeddedFontLst>
    <p:embeddedFont>
      <p:font typeface="ＭＳ Ｐゴシック" panose="020B0600070205080204" pitchFamily="34" charset="-128"/>
      <p:regular r:id="rId11"/>
    </p:embeddedFont>
    <p:embeddedFont>
      <p:font typeface="Tahoma" panose="020B0604030504040204" pitchFamily="34" charset="0"/>
      <p:regular r:id="rId12"/>
      <p:bold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맑은 고딕" panose="020B0503020000020004" pitchFamily="34" charset="-127"/>
      <p:regular r:id="rId20"/>
      <p:bold r:id="rId21"/>
    </p:embeddedFont>
    <p:embeddedFont>
      <p:font typeface="Segoe UI Light" panose="020B0502040204020203" pitchFamily="34" charset="0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E739"/>
    <a:srgbClr val="D1D6D8"/>
    <a:srgbClr val="1D8198"/>
    <a:srgbClr val="071F2A"/>
    <a:srgbClr val="1160AD"/>
    <a:srgbClr val="FFFFFF"/>
    <a:srgbClr val="BDD7EE"/>
    <a:srgbClr val="E7E6E6"/>
    <a:srgbClr val="4763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F04AC8-EB30-42BD-9833-045C8597F23E}">
  <a:tblStyle styleId="{FDF04AC8-EB30-42BD-9833-045C8597F2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381" autoAdjust="0"/>
  </p:normalViewPr>
  <p:slideViewPr>
    <p:cSldViewPr snapToGrid="0" snapToObjects="1">
      <p:cViewPr varScale="1">
        <p:scale>
          <a:sx n="111" d="100"/>
          <a:sy n="111" d="100"/>
        </p:scale>
        <p:origin x="474" y="8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4"/>
            <a:ext cx="2950475" cy="498157"/>
          </a:xfrm>
          <a:prstGeom prst="rect">
            <a:avLst/>
          </a:prstGeom>
        </p:spPr>
        <p:txBody>
          <a:bodyPr vert="horz" lIns="90978" tIns="45488" rIns="90978" bIns="454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47" y="14"/>
            <a:ext cx="2950475" cy="498157"/>
          </a:xfrm>
          <a:prstGeom prst="rect">
            <a:avLst/>
          </a:prstGeom>
        </p:spPr>
        <p:txBody>
          <a:bodyPr vert="horz" lIns="90978" tIns="45488" rIns="90978" bIns="45488" rtlCol="0"/>
          <a:lstStyle>
            <a:lvl1pPr algn="r">
              <a:defRPr sz="1200"/>
            </a:lvl1pPr>
          </a:lstStyle>
          <a:p>
            <a:fld id="{F9C8B395-F89D-495F-A749-637ED20B2E8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42774"/>
            <a:ext cx="2950475" cy="498157"/>
          </a:xfrm>
          <a:prstGeom prst="rect">
            <a:avLst/>
          </a:prstGeom>
        </p:spPr>
        <p:txBody>
          <a:bodyPr vert="horz" lIns="90978" tIns="45488" rIns="90978" bIns="454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47" y="9442774"/>
            <a:ext cx="2950475" cy="498157"/>
          </a:xfrm>
          <a:prstGeom prst="rect">
            <a:avLst/>
          </a:prstGeom>
        </p:spPr>
        <p:txBody>
          <a:bodyPr vert="horz" lIns="90978" tIns="45488" rIns="90978" bIns="45488" rtlCol="0" anchor="b"/>
          <a:lstStyle>
            <a:lvl1pPr algn="r">
              <a:defRPr sz="1200"/>
            </a:lvl1pPr>
          </a:lstStyle>
          <a:p>
            <a:fld id="{FB948B8C-40D6-4943-B5D4-2C7B77E40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44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880" y="4721955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6" tIns="91226" rIns="91226" bIns="9122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670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727DD-E0E8-4861-96C1-7599DBCF141A}" type="datetime1">
              <a:rPr lang="en-US" smtClean="0"/>
              <a:t>4/18/2024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4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C8D5D-F518-46C3-94E0-9D892EF11D02}" type="datetime1">
              <a:rPr lang="en-US" smtClean="0"/>
              <a:t>4/18/2024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9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3703-72FE-48E7-A503-D8D02A21BC0B}" type="datetime1">
              <a:rPr lang="en-US" smtClean="0"/>
              <a:t>4/18/2024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38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88825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9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445" y="339510"/>
            <a:ext cx="1157018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8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88825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9"/>
          </a:p>
        </p:txBody>
      </p:sp>
    </p:spTree>
    <p:extLst>
      <p:ext uri="{BB962C8B-B14F-4D97-AF65-F5344CB8AC3E}">
        <p14:creationId xmlns:p14="http://schemas.microsoft.com/office/powerpoint/2010/main" val="223204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65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6908">
              <a:spcBef>
                <a:spcPts val="20"/>
              </a:spcBef>
            </a:pPr>
            <a:r>
              <a:rPr lang="ru-RU" spc="-7"/>
              <a:t>ИНВ</a:t>
            </a:r>
            <a:r>
              <a:rPr lang="ru-RU" spc="-13"/>
              <a:t>Е</a:t>
            </a:r>
            <a:r>
              <a:rPr lang="ru-RU" spc="-7"/>
              <a:t>СТИ</a:t>
            </a:r>
            <a:r>
              <a:rPr lang="ru-RU" spc="-13"/>
              <a:t>Ц</a:t>
            </a:r>
            <a:r>
              <a:rPr lang="ru-RU" spc="-7"/>
              <a:t>ИОНН</a:t>
            </a:r>
            <a:r>
              <a:rPr lang="ru-RU" spc="-13"/>
              <a:t>ЫЙ</a:t>
            </a:r>
            <a:r>
              <a:rPr lang="ru-RU" spc="-67"/>
              <a:t> </a:t>
            </a:r>
            <a:r>
              <a:rPr lang="ru-RU" spc="-7"/>
              <a:t>ПАСПО</a:t>
            </a:r>
            <a:r>
              <a:rPr lang="ru-RU" spc="-13"/>
              <a:t>РТ</a:t>
            </a:r>
          </a:p>
          <a:p>
            <a:pPr marL="16908"/>
            <a:r>
              <a:rPr lang="ru-RU" spc="-13"/>
              <a:t>города</a:t>
            </a:r>
            <a:r>
              <a:rPr lang="ru-RU" spc="-33"/>
              <a:t> </a:t>
            </a:r>
            <a:r>
              <a:rPr lang="ru-RU" spc="-13"/>
              <a:t>Караганды</a:t>
            </a:r>
            <a:endParaRPr lang="ru-RU" spc="-13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FC68B-BBB0-487A-B22D-32CD834998CD}" type="datetime1">
              <a:rPr lang="en-US" smtClean="0"/>
              <a:t>4/18/2024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44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971-E6C0-4ADA-A716-274D55393562}" type="datetime1">
              <a:rPr lang="en-US" smtClean="0"/>
              <a:t>4/18/2024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5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C5DC-927F-4E81-AA0F-6F751B9F3576}" type="datetime1">
              <a:rPr lang="en-US" smtClean="0"/>
              <a:t>4/18/2024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49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83A9C-B39B-4AFA-ADBA-30D71A3DF08E}" type="datetime1">
              <a:rPr lang="en-US" smtClean="0"/>
              <a:t>4/18/2024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322-9123-4C52-98CC-A521B7EAADD4}" type="datetime1">
              <a:rPr lang="en-US" smtClean="0"/>
              <a:t>4/18/2024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7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B253-820B-40A9-9E98-4B3107416092}" type="datetime1">
              <a:rPr lang="en-US" smtClean="0"/>
              <a:t>4/18/2024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9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260D-08F1-41D1-A3ED-7B224BBF8A0A}" type="datetime1">
              <a:rPr lang="en-US" smtClean="0"/>
              <a:t>4/18/2024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3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BC6D-0BBB-44AD-83D6-6D4854E34574}" type="datetime1">
              <a:rPr lang="en-US" smtClean="0"/>
              <a:t>4/18/2024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AD13-37F5-4960-AA8C-65C87EA92228}" type="datetime1">
              <a:rPr lang="en-US" smtClean="0"/>
              <a:t>4/18/2024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87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B1062-F79F-468F-8C18-47B80E88CEB5}" type="datetime1">
              <a:rPr lang="en-US" smtClean="0"/>
              <a:t>4/18/2024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ИНВЕСТИЦИОННЫЙ ПАСПОРТ города Караганды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40269-C429-4E25-83C3-03A18040E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88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0" r:id="rId12"/>
    <p:sldLayoutId id="2147483713" r:id="rId13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5" Type="http://schemas.openxmlformats.org/officeDocument/2006/relationships/image" Target="../media/image16.jp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tags" Target="../tags/tag3.xml"/><Relationship Id="rId21" Type="http://schemas.openxmlformats.org/officeDocument/2006/relationships/image" Target="../media/image36.svg"/><Relationship Id="rId7" Type="http://schemas.openxmlformats.org/officeDocument/2006/relationships/tags" Target="../tags/tag7.xml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tags" Target="../tags/tag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6.png"/><Relationship Id="rId5" Type="http://schemas.openxmlformats.org/officeDocument/2006/relationships/tags" Target="../tags/tag5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tags" Target="../tags/tag4.xml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караганда вектор.png">
            <a:extLst>
              <a:ext uri="{FF2B5EF4-FFF2-40B4-BE49-F238E27FC236}">
                <a16:creationId xmlns:a16="http://schemas.microsoft.com/office/drawing/2014/main" id="{FDDBDD46-16F0-4D13-8257-0D6E7E588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  <a14:imgEffect>
                      <a14:saturation sat="400000"/>
                    </a14:imgEffect>
                    <a14:imgEffect>
                      <a14:brightnessContrast bright="23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45"/>
          <a:stretch/>
        </p:blipFill>
        <p:spPr>
          <a:xfrm>
            <a:off x="8436" y="5156200"/>
            <a:ext cx="12180389" cy="1701800"/>
          </a:xfrm>
          <a:prstGeom prst="rect">
            <a:avLst/>
          </a:prstGeom>
        </p:spPr>
      </p:pic>
      <p:sp>
        <p:nvSpPr>
          <p:cNvPr id="3" name="Прямоугольник 1"/>
          <p:cNvSpPr/>
          <p:nvPr/>
        </p:nvSpPr>
        <p:spPr>
          <a:xfrm>
            <a:off x="1104900" y="2181315"/>
            <a:ext cx="10267950" cy="231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k-KZ" sz="5498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КАРАГАНДИНСКАЯ ОБЛАСТЬ</a:t>
            </a:r>
            <a:endParaRPr lang="ru-RU" sz="5498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1">
            <a:extLst>
              <a:ext uri="{FF2B5EF4-FFF2-40B4-BE49-F238E27FC236}">
                <a16:creationId xmlns:a16="http://schemas.microsoft.com/office/drawing/2014/main" id="{8BAA4949-6CD4-2F47-BD11-0F1E1815B6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259556"/>
              </p:ext>
            </p:extLst>
          </p:nvPr>
        </p:nvGraphicFramePr>
        <p:xfrm>
          <a:off x="5447675" y="699185"/>
          <a:ext cx="103346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orelDRAW" r:id="rId5" imgW="663120" imgH="663120" progId="CorelDraw.Graphic.17">
                  <p:embed/>
                </p:oleObj>
              </mc:Choice>
              <mc:Fallback>
                <p:oleObj name="CorelDRAW" r:id="rId5" imgW="663120" imgH="663120" progId="CorelDraw.Graphic.17">
                  <p:embed/>
                  <p:pic>
                    <p:nvPicPr>
                      <p:cNvPr id="6" name="Object 1">
                        <a:extLst>
                          <a:ext uri="{FF2B5EF4-FFF2-40B4-BE49-F238E27FC236}">
                            <a16:creationId xmlns:a16="http://schemas.microsoft.com/office/drawing/2014/main" id="{8BAA4949-6CD4-2F47-BD11-0F1E1815B6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7675" y="699185"/>
                        <a:ext cx="1033462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39183" y="6473279"/>
            <a:ext cx="6092825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2024 </a:t>
            </a:r>
            <a:endParaRPr lang="ru-RU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1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9317" y="100941"/>
            <a:ext cx="11524527" cy="324769"/>
          </a:xfrm>
          <a:prstGeom prst="rect">
            <a:avLst/>
          </a:prstGeom>
        </p:spPr>
        <p:txBody>
          <a:bodyPr vert="horz" wrap="square" lIns="0" tIns="16908" rIns="0" bIns="0" rtlCol="0" anchor="ctr">
            <a:spAutoFit/>
          </a:bodyPr>
          <a:lstStyle/>
          <a:p>
            <a:pPr marL="16908">
              <a:lnSpc>
                <a:spcPct val="100000"/>
              </a:lnSpc>
              <a:spcBef>
                <a:spcPts val="133"/>
              </a:spcBef>
            </a:pPr>
            <a:r>
              <a:rPr lang="ru-RU" sz="1999" b="1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ВОЗМОЖНОСТИ ЭКОНОМИКИ</a:t>
            </a:r>
            <a:endParaRPr sz="1999" b="1" dirty="0">
              <a:solidFill>
                <a:srgbClr val="0070C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DE5EA-9749-4A92-3137-FE1ADD734ACB}"/>
              </a:ext>
            </a:extLst>
          </p:cNvPr>
          <p:cNvSpPr txBox="1"/>
          <p:nvPr/>
        </p:nvSpPr>
        <p:spPr>
          <a:xfrm>
            <a:off x="6376502" y="2179908"/>
            <a:ext cx="562573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445" algn="just" defTabSz="914012">
              <a:defRPr/>
            </a:pPr>
            <a:r>
              <a:rPr lang="kk-KZ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- по о</a:t>
            </a:r>
            <a:r>
              <a:rPr lang="ru-RU" sz="1800" b="1" dirty="0" err="1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бъему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ВРП - 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$16,3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</a:t>
            </a:r>
          </a:p>
          <a:p>
            <a:pPr indent="449445" algn="just" defTabSz="914012">
              <a:defRPr/>
            </a:pP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49445" algn="just" defTabSz="914012">
              <a:defRPr/>
            </a:pP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 товарообороту -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$6,9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</a:t>
            </a:r>
            <a:endParaRPr lang="x-none" sz="1800" b="1" kern="12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9EFE38-75BD-E801-A040-5181A5EFF971}"/>
              </a:ext>
            </a:extLst>
          </p:cNvPr>
          <p:cNvSpPr txBox="1"/>
          <p:nvPr/>
        </p:nvSpPr>
        <p:spPr>
          <a:xfrm>
            <a:off x="6373933" y="859333"/>
            <a:ext cx="5446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445" algn="just" defTabSz="914012">
              <a:defRPr/>
            </a:pP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среди областей по объему</a:t>
            </a:r>
          </a:p>
          <a:p>
            <a:pPr indent="449445" algn="just" defTabSz="914012">
              <a:defRPr/>
            </a:pP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обрабатывающей промышленности</a:t>
            </a:r>
          </a:p>
        </p:txBody>
      </p:sp>
      <p:pic>
        <p:nvPicPr>
          <p:cNvPr id="3" name="Picture 61" descr="map-marker-2-256.png">
            <a:extLst>
              <a:ext uri="{FF2B5EF4-FFF2-40B4-BE49-F238E27FC236}">
                <a16:creationId xmlns:a16="http://schemas.microsoft.com/office/drawing/2014/main" id="{3D3EE8FF-873A-B87B-9960-9B13F3A9A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63" y="1282011"/>
            <a:ext cx="511456" cy="5114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238F5F-F4AA-6BA2-52AE-7B98F5BC8312}"/>
              </a:ext>
            </a:extLst>
          </p:cNvPr>
          <p:cNvSpPr txBox="1"/>
          <p:nvPr/>
        </p:nvSpPr>
        <p:spPr>
          <a:xfrm>
            <a:off x="-223478" y="3325658"/>
            <a:ext cx="4425989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Крупные предприятия</a:t>
            </a:r>
            <a:endParaRPr kumimoji="0" lang="en-US" sz="1900" b="1" i="0" u="none" strike="noStrike" kern="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9F5737E-E528-BBC7-DBAB-F25E7660192D}"/>
              </a:ext>
            </a:extLst>
          </p:cNvPr>
          <p:cNvGrpSpPr/>
          <p:nvPr/>
        </p:nvGrpSpPr>
        <p:grpSpPr>
          <a:xfrm>
            <a:off x="92279" y="3996783"/>
            <a:ext cx="12008880" cy="820311"/>
            <a:chOff x="92279" y="4596204"/>
            <a:chExt cx="12008880" cy="820311"/>
          </a:xfrm>
        </p:grpSpPr>
        <p:sp>
          <p:nvSpPr>
            <p:cNvPr id="16" name="Rounded Rectangle 89">
              <a:extLst>
                <a:ext uri="{FF2B5EF4-FFF2-40B4-BE49-F238E27FC236}">
                  <a16:creationId xmlns:a16="http://schemas.microsoft.com/office/drawing/2014/main" id="{799BD899-F34D-415E-E3A5-634FCF556944}"/>
                </a:ext>
              </a:extLst>
            </p:cNvPr>
            <p:cNvSpPr/>
            <p:nvPr/>
          </p:nvSpPr>
          <p:spPr>
            <a:xfrm rot="5400000">
              <a:off x="5686563" y="-998080"/>
              <a:ext cx="820311" cy="12008880"/>
            </a:xfrm>
            <a:prstGeom prst="roundRect">
              <a:avLst>
                <a:gd name="adj" fmla="val 48166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C3B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Picture 88" descr="Arcelor_Mittal.svg.png">
              <a:extLst>
                <a:ext uri="{FF2B5EF4-FFF2-40B4-BE49-F238E27FC236}">
                  <a16:creationId xmlns:a16="http://schemas.microsoft.com/office/drawing/2014/main" id="{1CA56AC8-54E5-1FCC-96C8-A46E7BDE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75" y="4809747"/>
              <a:ext cx="832488" cy="438465"/>
            </a:xfrm>
            <a:prstGeom prst="rect">
              <a:avLst/>
            </a:prstGeom>
          </p:spPr>
        </p:pic>
        <p:pic>
          <p:nvPicPr>
            <p:cNvPr id="18" name="Picture 90" descr="Kazakhmys_logo.svg.png">
              <a:extLst>
                <a:ext uri="{FF2B5EF4-FFF2-40B4-BE49-F238E27FC236}">
                  <a16:creationId xmlns:a16="http://schemas.microsoft.com/office/drawing/2014/main" id="{0D43932F-1BA8-8439-F969-7CF63BB7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580" y="4911234"/>
              <a:ext cx="774162" cy="366063"/>
            </a:xfrm>
            <a:prstGeom prst="rect">
              <a:avLst/>
            </a:prstGeom>
          </p:spPr>
        </p:pic>
        <p:pic>
          <p:nvPicPr>
            <p:cNvPr id="19" name="Picture 92" descr="erg-logo.png">
              <a:extLst>
                <a:ext uri="{FF2B5EF4-FFF2-40B4-BE49-F238E27FC236}">
                  <a16:creationId xmlns:a16="http://schemas.microsoft.com/office/drawing/2014/main" id="{055D9F31-0E97-7C31-B2D2-EE4E2A48A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527" y="4835871"/>
              <a:ext cx="610738" cy="47788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B4F0D518-D9FB-BFBB-E4BF-2F9BA8A9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719" y="4835872"/>
              <a:ext cx="810953" cy="47788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919D137-3829-9951-9618-CA8FB6FC7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301" y="4870594"/>
              <a:ext cx="827989" cy="36710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299D-5DCA-61A4-6404-A02CA3A47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734" y="4788040"/>
              <a:ext cx="793138" cy="54462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6D84CF-03CD-5C77-AE8A-D8B2FC32153E}"/>
                </a:ext>
              </a:extLst>
            </p:cNvPr>
            <p:cNvSpPr txBox="1"/>
            <p:nvPr/>
          </p:nvSpPr>
          <p:spPr>
            <a:xfrm>
              <a:off x="5646233" y="4762068"/>
              <a:ext cx="637029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Крупнейший логистический центр ТОО «</a:t>
              </a:r>
              <a:r>
                <a:rPr lang="ru-RU" sz="1600" b="1" dirty="0" err="1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Альфарух</a:t>
              </a:r>
              <a:r>
                <a:rPr lang="ru-RU" sz="1600" b="1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Logistic»</a:t>
              </a:r>
              <a:r>
                <a:rPr lang="ru-RU" sz="1600" dirty="0">
                  <a:solidFill>
                    <a:srgbClr val="212529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мощностью 300 тыс.тонн/год и площадью 150 </a:t>
              </a:r>
              <a:r>
                <a:rPr lang="ru-RU" sz="1400" dirty="0" err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тыс.кв.метров</a:t>
              </a:r>
              <a:endParaRPr lang="ru-KZ" sz="1400" b="1" i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742B626-D1A4-9B6D-0CF8-380BD0A509D7}"/>
              </a:ext>
            </a:extLst>
          </p:cNvPr>
          <p:cNvSpPr txBox="1"/>
          <p:nvPr/>
        </p:nvSpPr>
        <p:spPr>
          <a:xfrm>
            <a:off x="-55903" y="4916698"/>
            <a:ext cx="119973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минерально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сырьевой базы запасы меди, вольфрама, угля, железа, марганца и т.д.  </a:t>
            </a:r>
            <a:endParaRPr kumimoji="0" lang="en-US" sz="1800" b="1" i="1" u="none" strike="noStrike" kern="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Oval 51">
            <a:extLst>
              <a:ext uri="{FF2B5EF4-FFF2-40B4-BE49-F238E27FC236}">
                <a16:creationId xmlns:a16="http://schemas.microsoft.com/office/drawing/2014/main" id="{E02B8521-CCBF-129F-9065-857F155B0D0A}"/>
              </a:ext>
            </a:extLst>
          </p:cNvPr>
          <p:cNvSpPr/>
          <p:nvPr/>
        </p:nvSpPr>
        <p:spPr>
          <a:xfrm>
            <a:off x="205458" y="5426833"/>
            <a:ext cx="857201" cy="887767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sz="1899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3F5A102-213A-6D06-F942-A44EB957C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46" y="5470531"/>
            <a:ext cx="885925" cy="853555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D57174F-0BC6-354E-C8C4-E9D3D40784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87" y="5433505"/>
            <a:ext cx="883779" cy="912089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1EF6C69-6710-8ED8-F09E-22B9F4BE20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36" y="5419996"/>
            <a:ext cx="862228" cy="902463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D75F512-BDE0-270C-B6A6-7F5D716F9D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29" y="5420087"/>
            <a:ext cx="927789" cy="93306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F253600-1023-E0BF-43A4-FFDC33194D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45" y="5474120"/>
            <a:ext cx="817526" cy="84834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CBF56EB-6EB9-BAAF-B1E0-998139080B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55" y="5483038"/>
            <a:ext cx="815547" cy="841048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3DF5484-A438-8E85-B9AC-40EB3EC8C1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77130" y="5490698"/>
            <a:ext cx="795660" cy="823902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AC633FB-0D7E-E410-D54A-F974DA751D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818" y="5470531"/>
            <a:ext cx="795659" cy="822855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38100" cap="flat" cmpd="sng" algn="ctr">
            <a:solidFill>
              <a:srgbClr val="FFFFFF"/>
            </a:solidFill>
            <a:prstDash val="solid"/>
          </a:ln>
          <a:effectLst/>
        </p:spPr>
      </p:pic>
      <p:sp>
        <p:nvSpPr>
          <p:cNvPr id="54" name="Прямоугольник: усеченные противолежащие углы 1">
            <a:extLst>
              <a:ext uri="{FF2B5EF4-FFF2-40B4-BE49-F238E27FC236}">
                <a16:creationId xmlns:a16="http://schemas.microsoft.com/office/drawing/2014/main" id="{E1F079A0-9B43-08B5-FCC8-9A5A8BB86565}"/>
              </a:ext>
            </a:extLst>
          </p:cNvPr>
          <p:cNvSpPr/>
          <p:nvPr/>
        </p:nvSpPr>
        <p:spPr>
          <a:xfrm>
            <a:off x="85242" y="535155"/>
            <a:ext cx="11988580" cy="45719"/>
          </a:xfrm>
          <a:prstGeom prst="snip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2874">
              <a:buClrTx/>
              <a:defRPr/>
            </a:pPr>
            <a:endParaRPr lang="ru-KZ" sz="73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Номер слайда 2">
            <a:extLst>
              <a:ext uri="{FF2B5EF4-FFF2-40B4-BE49-F238E27FC236}">
                <a16:creationId xmlns:a16="http://schemas.microsoft.com/office/drawing/2014/main" id="{4C547A02-8D0A-F587-487E-66A4C5B61EE5}"/>
              </a:ext>
            </a:extLst>
          </p:cNvPr>
          <p:cNvSpPr txBox="1">
            <a:spLocks/>
          </p:cNvSpPr>
          <p:nvPr/>
        </p:nvSpPr>
        <p:spPr>
          <a:xfrm>
            <a:off x="11820268" y="6492349"/>
            <a:ext cx="351991" cy="30526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4000" y="1646619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- по площади территории</a:t>
            </a:r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01256" y="827680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30249" y="1627004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927931" y="2212097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k-KZ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kk-KZ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942219" y="2744047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k-KZ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kk-KZ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916384" y="3270645"/>
            <a:ext cx="5219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- по выпуску валовой продукции </a:t>
            </a:r>
          </a:p>
          <a:p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сельского хозяйства</a:t>
            </a:r>
            <a:endParaRPr lang="ru-RU" sz="18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868329" y="3236742"/>
            <a:ext cx="12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E71D386-B6A6-8EB3-5390-46E000560720}"/>
              </a:ext>
            </a:extLst>
          </p:cNvPr>
          <p:cNvGrpSpPr/>
          <p:nvPr/>
        </p:nvGrpSpPr>
        <p:grpSpPr>
          <a:xfrm>
            <a:off x="497685" y="934715"/>
            <a:ext cx="6403571" cy="2502082"/>
            <a:chOff x="497685" y="934715"/>
            <a:chExt cx="6403571" cy="2502082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EAA2FF0-9156-9B24-2327-91EC1CF8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97685" y="934715"/>
              <a:ext cx="4757468" cy="2128334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59B43BB9-3CE9-BBAA-0D88-3B2BABF0A5A5}"/>
                </a:ext>
              </a:extLst>
            </p:cNvPr>
            <p:cNvCxnSpPr>
              <a:cxnSpLocks/>
            </p:cNvCxnSpPr>
            <p:nvPr/>
          </p:nvCxnSpPr>
          <p:spPr>
            <a:xfrm>
              <a:off x="3376096" y="1827059"/>
              <a:ext cx="332432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  <a:tailEnd type="diamon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D9C1F0F7-16E5-56B2-146C-1F0E1D13096C}"/>
                </a:ext>
              </a:extLst>
            </p:cNvPr>
            <p:cNvCxnSpPr>
              <a:cxnSpLocks/>
            </p:cNvCxnSpPr>
            <p:nvPr/>
          </p:nvCxnSpPr>
          <p:spPr>
            <a:xfrm>
              <a:off x="3325108" y="1827059"/>
              <a:ext cx="3576148" cy="785148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  <a:tailEnd type="diamon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BA9634AE-C56D-4194-A9A8-F32D320408BB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flipV="1">
              <a:off x="3325108" y="1182499"/>
              <a:ext cx="3048825" cy="610968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  <a:tailEnd type="diamon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CF6DB97-6154-EE50-DB38-CC8B324B8BC6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>
              <a:off x="3310630" y="1858512"/>
              <a:ext cx="3557699" cy="1578285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  <a:tailEnd type="diamon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56257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5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1">
            <a:extLst>
              <a:ext uri="{FF2B5EF4-FFF2-40B4-BE49-F238E27FC236}">
                <a16:creationId xmlns:a16="http://schemas.microsoft.com/office/drawing/2014/main" id="{678AA2A5-FBE2-4CEC-A854-729A85C142E5}"/>
              </a:ext>
            </a:extLst>
          </p:cNvPr>
          <p:cNvSpPr txBox="1">
            <a:spLocks/>
          </p:cNvSpPr>
          <p:nvPr/>
        </p:nvSpPr>
        <p:spPr>
          <a:xfrm>
            <a:off x="497606" y="229617"/>
            <a:ext cx="8181473" cy="294072"/>
          </a:xfrm>
          <a:prstGeom prst="rect">
            <a:avLst/>
          </a:prstGeom>
        </p:spPr>
        <p:txBody>
          <a:bodyPr vert="horz" wrap="square" lIns="0" tIns="1690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200">
                <a:solidFill>
                  <a:srgbClr val="035784"/>
                </a:solidFill>
                <a:latin typeface="Exo 2 Semi Bold"/>
                <a:ea typeface="Exo 2 Semi Bold"/>
                <a:cs typeface="Exo 2 Semi Bold"/>
                <a:sym typeface="Exo 2 Semi Bold"/>
              </a:defRPr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НАЛОГОВОГО ЗАКОНОДАТЕЛЬСТВА</a:t>
            </a:r>
          </a:p>
        </p:txBody>
      </p:sp>
      <p:sp>
        <p:nvSpPr>
          <p:cNvPr id="3" name="Прямоугольник: усеченные противолежащие углы 1">
            <a:extLst>
              <a:ext uri="{FF2B5EF4-FFF2-40B4-BE49-F238E27FC236}">
                <a16:creationId xmlns:a16="http://schemas.microsoft.com/office/drawing/2014/main" id="{CD7D3E9A-D90C-44CE-A9A7-EF590DCC7DA6}"/>
              </a:ext>
            </a:extLst>
          </p:cNvPr>
          <p:cNvSpPr/>
          <p:nvPr/>
        </p:nvSpPr>
        <p:spPr>
          <a:xfrm>
            <a:off x="111952" y="611038"/>
            <a:ext cx="11988580" cy="45719"/>
          </a:xfrm>
          <a:prstGeom prst="snip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2874">
              <a:buClrTx/>
              <a:defRPr/>
            </a:pPr>
            <a:endParaRPr lang="ru-KZ" sz="73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98D53-109C-4B8A-A161-AC8932857CF5}"/>
              </a:ext>
            </a:extLst>
          </p:cNvPr>
          <p:cNvSpPr txBox="1"/>
          <p:nvPr/>
        </p:nvSpPr>
        <p:spPr>
          <a:xfrm>
            <a:off x="440406" y="2087495"/>
            <a:ext cx="55722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Поправка в Налоговый кодекс РК по снижению ставки розничного налога с 4% до </a:t>
            </a:r>
            <a:r>
              <a:rPr lang="kk-KZ" sz="4000" b="1" kern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D9F64-61F7-41FF-B737-053C1137289D}"/>
              </a:ext>
            </a:extLst>
          </p:cNvPr>
          <p:cNvSpPr txBox="1"/>
          <p:nvPr/>
        </p:nvSpPr>
        <p:spPr>
          <a:xfrm>
            <a:off x="6608292" y="2087495"/>
            <a:ext cx="52875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количества налогоплательщиков с 148 до </a:t>
            </a:r>
            <a:r>
              <a:rPr lang="kk-KZ" sz="4000" b="1" kern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1282</a:t>
            </a:r>
            <a:r>
              <a:rPr lang="kk-KZ" sz="24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ед.</a:t>
            </a:r>
            <a:endParaRPr lang="ru-RU" sz="2400" b="1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54075-E64A-42F5-88F0-213E21ED076F}"/>
              </a:ext>
            </a:extLst>
          </p:cNvPr>
          <p:cNvSpPr txBox="1"/>
          <p:nvPr/>
        </p:nvSpPr>
        <p:spPr>
          <a:xfrm>
            <a:off x="440406" y="5038444"/>
            <a:ext cx="55722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поступлений налогов по СНР с 38,2 млн.тенге до </a:t>
            </a:r>
            <a:r>
              <a:rPr lang="kk-KZ" sz="4000" b="1" kern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r>
              <a:rPr lang="kk-KZ" sz="24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млрд.тенге</a:t>
            </a:r>
            <a:endParaRPr lang="ru-RU" sz="2400" b="1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EE8A7-B445-4234-A9C1-80CEE7126979}"/>
              </a:ext>
            </a:extLst>
          </p:cNvPr>
          <p:cNvSpPr txBox="1"/>
          <p:nvPr/>
        </p:nvSpPr>
        <p:spPr>
          <a:xfrm>
            <a:off x="6608293" y="5003936"/>
            <a:ext cx="52875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перечня видов деятельности, разрешенных для применения СНР розничного налога с 190 до </a:t>
            </a:r>
            <a:r>
              <a:rPr lang="kk-KZ" sz="4000" b="1" kern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364</a:t>
            </a:r>
            <a:endParaRPr lang="ru-RU" sz="4000" b="1" kern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Книги и журналы для бухгалтера — купить в Казахстане">
            <a:extLst>
              <a:ext uri="{FF2B5EF4-FFF2-40B4-BE49-F238E27FC236}">
                <a16:creationId xmlns:a16="http://schemas.microsoft.com/office/drawing/2014/main" id="{9F37FF79-6B29-42E6-A5AC-8F8C6F72F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50000"/>
          <a:stretch/>
        </p:blipFill>
        <p:spPr bwMode="auto">
          <a:xfrm>
            <a:off x="1930537" y="900013"/>
            <a:ext cx="2306060" cy="1049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OVID-19,Налоги и Госказна: Сколько поступило денег от крупнейших  иностранных налогоплательщиков - Мир финансов - Wfin.kz">
            <a:extLst>
              <a:ext uri="{FF2B5EF4-FFF2-40B4-BE49-F238E27FC236}">
                <a16:creationId xmlns:a16="http://schemas.microsoft.com/office/drawing/2014/main" id="{1EF22878-A8C2-47B8-9F78-42DCC672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954" y="806613"/>
            <a:ext cx="1908695" cy="1269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озничный налог в Казахстане: плюсы и минусы">
            <a:extLst>
              <a:ext uri="{FF2B5EF4-FFF2-40B4-BE49-F238E27FC236}">
                <a16:creationId xmlns:a16="http://schemas.microsoft.com/office/drawing/2014/main" id="{3C8BF6F9-4AB4-40E5-ABF5-B1AEF9EB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71" y="3922484"/>
            <a:ext cx="1645791" cy="1115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3F9738-F822-4463-87AC-ECB4836AB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54" y="3818714"/>
            <a:ext cx="1908695" cy="1115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C9C4621E-0098-2F93-F82B-BCC0A4B440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66430" y="6423402"/>
            <a:ext cx="334102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9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77F85F14-6BA9-0729-3E14-F5A22A6081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2025" y="878873"/>
            <a:ext cx="1986667" cy="1041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D56836D4-A195-73B8-1E1A-DDDFAB2D9D07}"/>
              </a:ext>
            </a:extLst>
          </p:cNvPr>
          <p:cNvSpPr txBox="1">
            <a:spLocks/>
          </p:cNvSpPr>
          <p:nvPr/>
        </p:nvSpPr>
        <p:spPr>
          <a:xfrm>
            <a:off x="497606" y="91593"/>
            <a:ext cx="8181473" cy="294072"/>
          </a:xfrm>
          <a:prstGeom prst="rect">
            <a:avLst/>
          </a:prstGeom>
        </p:spPr>
        <p:txBody>
          <a:bodyPr vert="horz" wrap="square" lIns="0" tIns="1690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200">
                <a:solidFill>
                  <a:srgbClr val="035784"/>
                </a:solidFill>
                <a:latin typeface="Exo 2 Semi Bold"/>
                <a:ea typeface="Exo 2 Semi Bold"/>
                <a:cs typeface="Exo 2 Semi Bold"/>
                <a:sym typeface="Exo 2 Semi Bold"/>
              </a:defRPr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КЕЙС – УЛУЧШЕНИЕ БИЗНЕС-КЛИМАТА</a:t>
            </a:r>
          </a:p>
        </p:txBody>
      </p:sp>
      <p:sp>
        <p:nvSpPr>
          <p:cNvPr id="5" name="Прямоугольник: усеченные противолежащие углы 1">
            <a:extLst>
              <a:ext uri="{FF2B5EF4-FFF2-40B4-BE49-F238E27FC236}">
                <a16:creationId xmlns:a16="http://schemas.microsoft.com/office/drawing/2014/main" id="{F0C19AC3-8500-A684-C099-F324C050BB7F}"/>
              </a:ext>
            </a:extLst>
          </p:cNvPr>
          <p:cNvSpPr/>
          <p:nvPr/>
        </p:nvSpPr>
        <p:spPr>
          <a:xfrm>
            <a:off x="111952" y="490269"/>
            <a:ext cx="11988580" cy="45719"/>
          </a:xfrm>
          <a:prstGeom prst="snip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2874">
              <a:buClrTx/>
              <a:defRPr/>
            </a:pPr>
            <a:endParaRPr lang="ru-KZ" sz="735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" name="Group 43">
            <a:extLst>
              <a:ext uri="{FF2B5EF4-FFF2-40B4-BE49-F238E27FC236}">
                <a16:creationId xmlns:a16="http://schemas.microsoft.com/office/drawing/2014/main" id="{0D359408-6AD2-B205-39C0-34144D20C4BF}"/>
              </a:ext>
            </a:extLst>
          </p:cNvPr>
          <p:cNvGrpSpPr/>
          <p:nvPr/>
        </p:nvGrpSpPr>
        <p:grpSpPr>
          <a:xfrm>
            <a:off x="3227320" y="718599"/>
            <a:ext cx="5657891" cy="1444741"/>
            <a:chOff x="-3506314" y="944197"/>
            <a:chExt cx="2735993" cy="1523526"/>
          </a:xfrm>
        </p:grpSpPr>
        <p:sp>
          <p:nvSpPr>
            <p:cNvPr id="11" name="Rectangle 286">
              <a:extLst>
                <a:ext uri="{FF2B5EF4-FFF2-40B4-BE49-F238E27FC236}">
                  <a16:creationId xmlns:a16="http://schemas.microsoft.com/office/drawing/2014/main" id="{E2CF309E-845E-0273-4C94-592E639E11D5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-3506314" y="963123"/>
              <a:ext cx="2735993" cy="1502696"/>
            </a:xfrm>
            <a:prstGeom prst="roundRect">
              <a:avLst>
                <a:gd name="adj" fmla="val 0"/>
              </a:avLst>
            </a:prstGeom>
            <a:pattFill prst="ltDnDiag">
              <a:fgClr>
                <a:srgbClr val="F9C61B">
                  <a:lumMod val="40000"/>
                  <a:lumOff val="60000"/>
                </a:srgbClr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>
              <a:defPPr>
                <a:defRPr lang="en-US"/>
              </a:defPPr>
              <a:lvl1pPr algn="ctr">
                <a:defRPr sz="1100">
                  <a:latin typeface="+mn-lt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pPr marL="609585" lvl="1" defTabSz="1219170">
                <a:buClrTx/>
                <a:buFontTx/>
                <a:buNone/>
                <a:defRPr/>
              </a:pPr>
              <a:endParaRPr lang="en-US" sz="200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2" name="Rectangle 52">
              <a:extLst>
                <a:ext uri="{FF2B5EF4-FFF2-40B4-BE49-F238E27FC236}">
                  <a16:creationId xmlns:a16="http://schemas.microsoft.com/office/drawing/2014/main" id="{65B04E33-D876-0802-528A-DFB4A3E8628A}"/>
                </a:ext>
              </a:extLst>
            </p:cNvPr>
            <p:cNvSpPr>
              <a:spLocks/>
            </p:cNvSpPr>
            <p:nvPr/>
          </p:nvSpPr>
          <p:spPr bwMode="gray">
            <a:xfrm>
              <a:off x="-3506314" y="2434880"/>
              <a:ext cx="2735993" cy="32843"/>
            </a:xfrm>
            <a:prstGeom prst="rect">
              <a:avLst/>
            </a:prstGeom>
            <a:solidFill>
              <a:srgbClr val="F9C61B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219170">
                <a:buClrTx/>
                <a:buFontTx/>
                <a:buNone/>
                <a:defRPr/>
              </a:pPr>
              <a:endParaRPr lang="ru-RU" sz="2000" dirty="0"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A23E8D66-20B6-5D89-3BC9-902588C4A851}"/>
                </a:ext>
              </a:extLst>
            </p:cNvPr>
            <p:cNvSpPr>
              <a:spLocks/>
            </p:cNvSpPr>
            <p:nvPr/>
          </p:nvSpPr>
          <p:spPr bwMode="gray">
            <a:xfrm>
              <a:off x="-3506314" y="944197"/>
              <a:ext cx="2735993" cy="32843"/>
            </a:xfrm>
            <a:prstGeom prst="rect">
              <a:avLst/>
            </a:prstGeom>
            <a:solidFill>
              <a:srgbClr val="F9C61B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219170">
                <a:buClrTx/>
                <a:buFontTx/>
                <a:buNone/>
                <a:defRPr/>
              </a:pPr>
              <a:endParaRPr lang="ru-RU" sz="2000" dirty="0"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14" name="Arrow: Pentagon 28">
            <a:extLst>
              <a:ext uri="{FF2B5EF4-FFF2-40B4-BE49-F238E27FC236}">
                <a16:creationId xmlns:a16="http://schemas.microsoft.com/office/drawing/2014/main" id="{0809088D-611A-C1D1-EC72-95CB036EFDA6}"/>
              </a:ext>
            </a:extLst>
          </p:cNvPr>
          <p:cNvSpPr/>
          <p:nvPr/>
        </p:nvSpPr>
        <p:spPr bwMode="auto">
          <a:xfrm>
            <a:off x="3249724" y="806570"/>
            <a:ext cx="5290431" cy="555874"/>
          </a:xfrm>
          <a:prstGeom prst="homePlat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1219170">
              <a:buClrTx/>
              <a:buFontTx/>
              <a:buNone/>
              <a:defRPr/>
            </a:pPr>
            <a:endParaRPr lang="en-US" sz="3733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Arrow: Pentagon 33">
            <a:extLst>
              <a:ext uri="{FF2B5EF4-FFF2-40B4-BE49-F238E27FC236}">
                <a16:creationId xmlns:a16="http://schemas.microsoft.com/office/drawing/2014/main" id="{EEAC3A6F-C182-BD57-F5AD-40B7D07A0BE7}"/>
              </a:ext>
            </a:extLst>
          </p:cNvPr>
          <p:cNvSpPr/>
          <p:nvPr/>
        </p:nvSpPr>
        <p:spPr bwMode="auto">
          <a:xfrm rot="5400000">
            <a:off x="3142774" y="986082"/>
            <a:ext cx="1147189" cy="750492"/>
          </a:xfrm>
          <a:prstGeom prst="homePlate">
            <a:avLst>
              <a:gd name="adj" fmla="val 24304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buClrTx/>
              <a:buFontTx/>
              <a:buNone/>
              <a:defRPr/>
            </a:pP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Овал 4">
            <a:extLst>
              <a:ext uri="{FF2B5EF4-FFF2-40B4-BE49-F238E27FC236}">
                <a16:creationId xmlns:a16="http://schemas.microsoft.com/office/drawing/2014/main" id="{F027FE26-456F-65FB-16EE-159E790F3682}"/>
              </a:ext>
            </a:extLst>
          </p:cNvPr>
          <p:cNvSpPr/>
          <p:nvPr/>
        </p:nvSpPr>
        <p:spPr>
          <a:xfrm>
            <a:off x="3389391" y="928966"/>
            <a:ext cx="663340" cy="66334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45">
            <a:extLst>
              <a:ext uri="{FF2B5EF4-FFF2-40B4-BE49-F238E27FC236}">
                <a16:creationId xmlns:a16="http://schemas.microsoft.com/office/drawing/2014/main" id="{2EA03D91-9564-A48B-CA7C-7F9170446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84" y="873145"/>
            <a:ext cx="409883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20728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867" b="1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Доля среднего бизнеса в ВРП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F7E2631-52D7-BD32-90AF-7B96A5F16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421" y="1289087"/>
            <a:ext cx="2493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20728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8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+mn-cs"/>
              </a:rPr>
              <a:t>увеличится до</a:t>
            </a:r>
            <a:r>
              <a:rPr lang="ru-RU" altLang="ru-RU" sz="32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+mn-cs"/>
              </a:rPr>
              <a:t> 7</a:t>
            </a:r>
            <a:r>
              <a:rPr lang="ru-RU" altLang="ru-RU" sz="24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207960-9790-A2B0-8AC5-3AA2715D2428}"/>
              </a:ext>
            </a:extLst>
          </p:cNvPr>
          <p:cNvSpPr txBox="1"/>
          <p:nvPr/>
        </p:nvSpPr>
        <p:spPr>
          <a:xfrm>
            <a:off x="5007468" y="1887750"/>
            <a:ext cx="2324463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0728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kk-KZ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2025 году</a:t>
            </a:r>
            <a:endParaRPr lang="ru-RU" altLang="ru-RU" sz="667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86">
            <a:extLst>
              <a:ext uri="{FF2B5EF4-FFF2-40B4-BE49-F238E27FC236}">
                <a16:creationId xmlns:a16="http://schemas.microsoft.com/office/drawing/2014/main" id="{B6A06439-AADD-453A-6F60-1BCEDAF8822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38707" y="3061526"/>
            <a:ext cx="5696212" cy="1100259"/>
          </a:xfrm>
          <a:prstGeom prst="roundRect">
            <a:avLst>
              <a:gd name="adj" fmla="val 0"/>
            </a:avLst>
          </a:prstGeom>
          <a:pattFill prst="ltDnDiag">
            <a:fgClr>
              <a:srgbClr val="C2E3FF"/>
            </a:fgClr>
            <a:bgClr>
              <a:srgbClr val="FFFFFF"/>
            </a:bgClr>
          </a:patt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609585" lvl="1" defTabSz="1219170">
              <a:buClrTx/>
              <a:buFontTx/>
              <a:buNone/>
              <a:defRPr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4FD0E920-0038-B2B0-8332-C59CCE06C3BC}"/>
              </a:ext>
            </a:extLst>
          </p:cNvPr>
          <p:cNvSpPr>
            <a:spLocks/>
          </p:cNvSpPr>
          <p:nvPr/>
        </p:nvSpPr>
        <p:spPr bwMode="gray">
          <a:xfrm>
            <a:off x="538707" y="4117995"/>
            <a:ext cx="5696212" cy="43791"/>
          </a:xfrm>
          <a:prstGeom prst="rect">
            <a:avLst/>
          </a:prstGeom>
          <a:solidFill>
            <a:srgbClr val="0070CE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219170">
              <a:buClrTx/>
              <a:buFontTx/>
              <a:buNone/>
              <a:defRPr/>
            </a:pPr>
            <a:endParaRPr lang="ru-RU" sz="2000" dirty="0"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4" name="Rectangle 67">
            <a:extLst>
              <a:ext uri="{FF2B5EF4-FFF2-40B4-BE49-F238E27FC236}">
                <a16:creationId xmlns:a16="http://schemas.microsoft.com/office/drawing/2014/main" id="{72F476FA-3B94-B84C-CE2F-72E3E4FF47C4}"/>
              </a:ext>
            </a:extLst>
          </p:cNvPr>
          <p:cNvSpPr>
            <a:spLocks/>
          </p:cNvSpPr>
          <p:nvPr/>
        </p:nvSpPr>
        <p:spPr bwMode="gray">
          <a:xfrm>
            <a:off x="538707" y="3061817"/>
            <a:ext cx="5696212" cy="43791"/>
          </a:xfrm>
          <a:prstGeom prst="rect">
            <a:avLst/>
          </a:prstGeom>
          <a:solidFill>
            <a:srgbClr val="0070CE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219170">
              <a:buClrTx/>
              <a:buFontTx/>
              <a:buNone/>
              <a:defRPr/>
            </a:pPr>
            <a:endParaRPr lang="ru-RU" sz="2000" dirty="0"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F2D9D4-9FD2-7ED0-37E0-EA19E3A8B3BE}"/>
              </a:ext>
            </a:extLst>
          </p:cNvPr>
          <p:cNvSpPr txBox="1"/>
          <p:nvPr/>
        </p:nvSpPr>
        <p:spPr>
          <a:xfrm>
            <a:off x="542463" y="3217764"/>
            <a:ext cx="3398903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5992" algn="ctr" defTabSz="916670">
              <a:buClrTx/>
              <a:buFontTx/>
              <a:buNone/>
              <a:defRPr/>
            </a:pPr>
            <a:r>
              <a:rPr lang="ru-RU" sz="1867" b="1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выпуска продукции МСБ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4E18E7-40AA-B9B4-967A-F20AB92955C8}"/>
              </a:ext>
            </a:extLst>
          </p:cNvPr>
          <p:cNvSpPr txBox="1"/>
          <p:nvPr/>
        </p:nvSpPr>
        <p:spPr>
          <a:xfrm>
            <a:off x="2350540" y="3056068"/>
            <a:ext cx="3635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6670">
              <a:buClrTx/>
              <a:buFontTx/>
              <a:buNone/>
              <a:defRPr/>
            </a:pPr>
            <a:r>
              <a:rPr lang="kk-KZ" sz="48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2,7</a:t>
            </a:r>
            <a:r>
              <a:rPr lang="kk-KZ" sz="3733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3733" b="1" kern="1200" dirty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B2E9E-238E-0C57-E041-9D0F1AA6B4DD}"/>
              </a:ext>
            </a:extLst>
          </p:cNvPr>
          <p:cNvSpPr txBox="1"/>
          <p:nvPr/>
        </p:nvSpPr>
        <p:spPr>
          <a:xfrm>
            <a:off x="3079445" y="3826978"/>
            <a:ext cx="258152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5992" algn="ctr" defTabSz="914285">
              <a:buClrTx/>
              <a:defRPr/>
            </a:pPr>
            <a:r>
              <a:rPr lang="kk-KZ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(+ 11,3% к 2022г</a:t>
            </a:r>
            <a:r>
              <a:rPr lang="en-US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kk-KZ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ru-RU" altLang="ru-RU" sz="1067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0427C8-B747-3C55-D282-4094B18375BF}"/>
              </a:ext>
            </a:extLst>
          </p:cNvPr>
          <p:cNvSpPr txBox="1"/>
          <p:nvPr/>
        </p:nvSpPr>
        <p:spPr>
          <a:xfrm>
            <a:off x="4359596" y="3418837"/>
            <a:ext cx="195206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6670">
              <a:buClrTx/>
              <a:buFontTx/>
              <a:buNone/>
              <a:defRPr/>
            </a:pPr>
            <a:r>
              <a:rPr lang="ru-RU" sz="1867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трлн. тенге</a:t>
            </a:r>
          </a:p>
        </p:txBody>
      </p:sp>
      <p:sp>
        <p:nvSpPr>
          <p:cNvPr id="30" name="Rectangle 286">
            <a:extLst>
              <a:ext uri="{FF2B5EF4-FFF2-40B4-BE49-F238E27FC236}">
                <a16:creationId xmlns:a16="http://schemas.microsoft.com/office/drawing/2014/main" id="{880DC873-0BBD-B43E-AE75-5100373BB00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38709" y="4214707"/>
            <a:ext cx="5696212" cy="1100259"/>
          </a:xfrm>
          <a:prstGeom prst="roundRect">
            <a:avLst>
              <a:gd name="adj" fmla="val 0"/>
            </a:avLst>
          </a:prstGeom>
          <a:pattFill prst="ltDnDiag">
            <a:fgClr>
              <a:srgbClr val="C2E3FF"/>
            </a:fgClr>
            <a:bgClr>
              <a:srgbClr val="FFFFFF"/>
            </a:bgClr>
          </a:patt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609585" lvl="1" defTabSz="1219170">
              <a:buClrTx/>
              <a:buFontTx/>
              <a:buNone/>
              <a:defRPr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1" name="Rectangle 78">
            <a:extLst>
              <a:ext uri="{FF2B5EF4-FFF2-40B4-BE49-F238E27FC236}">
                <a16:creationId xmlns:a16="http://schemas.microsoft.com/office/drawing/2014/main" id="{8D0F9982-8BD6-F305-C4D3-B4E863AA7854}"/>
              </a:ext>
            </a:extLst>
          </p:cNvPr>
          <p:cNvSpPr>
            <a:spLocks/>
          </p:cNvSpPr>
          <p:nvPr/>
        </p:nvSpPr>
        <p:spPr bwMode="gray">
          <a:xfrm>
            <a:off x="538709" y="5271176"/>
            <a:ext cx="5696212" cy="43791"/>
          </a:xfrm>
          <a:prstGeom prst="rect">
            <a:avLst/>
          </a:prstGeom>
          <a:solidFill>
            <a:srgbClr val="0070CE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219170">
              <a:buClrTx/>
              <a:buFontTx/>
              <a:buNone/>
              <a:defRPr/>
            </a:pPr>
            <a:endParaRPr lang="ru-RU" sz="2000" dirty="0"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2" name="Rectangle 79">
            <a:extLst>
              <a:ext uri="{FF2B5EF4-FFF2-40B4-BE49-F238E27FC236}">
                <a16:creationId xmlns:a16="http://schemas.microsoft.com/office/drawing/2014/main" id="{70450190-97DF-876B-3DF7-C389A6DCB246}"/>
              </a:ext>
            </a:extLst>
          </p:cNvPr>
          <p:cNvSpPr>
            <a:spLocks/>
          </p:cNvSpPr>
          <p:nvPr/>
        </p:nvSpPr>
        <p:spPr bwMode="gray">
          <a:xfrm>
            <a:off x="538709" y="4214999"/>
            <a:ext cx="5696212" cy="43791"/>
          </a:xfrm>
          <a:prstGeom prst="rect">
            <a:avLst/>
          </a:prstGeom>
          <a:solidFill>
            <a:srgbClr val="0070CE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219170">
              <a:buClrTx/>
              <a:buFontTx/>
              <a:buNone/>
              <a:defRPr/>
            </a:pPr>
            <a:endParaRPr lang="ru-RU" sz="2000" dirty="0"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90E000-7C42-E2E4-7FCF-D9E62336535D}"/>
              </a:ext>
            </a:extLst>
          </p:cNvPr>
          <p:cNvSpPr txBox="1"/>
          <p:nvPr/>
        </p:nvSpPr>
        <p:spPr>
          <a:xfrm>
            <a:off x="542466" y="4370945"/>
            <a:ext cx="319489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5992" algn="ctr" defTabSz="916670">
              <a:buClrTx/>
              <a:buFontTx/>
              <a:buNone/>
              <a:defRPr/>
            </a:pPr>
            <a:r>
              <a:rPr lang="ru-RU" sz="1867" b="1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Численность </a:t>
            </a:r>
          </a:p>
          <a:p>
            <a:pPr marL="335992" algn="ctr" defTabSz="916670">
              <a:buClrTx/>
              <a:buFontTx/>
              <a:buNone/>
              <a:defRPr/>
            </a:pPr>
            <a:r>
              <a:rPr lang="ru-RU" sz="1867" b="1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занятых в МСБ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F4F65A-8564-E818-27AD-07AF98159393}"/>
              </a:ext>
            </a:extLst>
          </p:cNvPr>
          <p:cNvSpPr txBox="1"/>
          <p:nvPr/>
        </p:nvSpPr>
        <p:spPr>
          <a:xfrm>
            <a:off x="2524048" y="4209249"/>
            <a:ext cx="3635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6670">
              <a:buClrTx/>
              <a:buFontTx/>
              <a:buNone/>
              <a:defRPr/>
            </a:pPr>
            <a:r>
              <a:rPr lang="kk-KZ" sz="48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r>
              <a:rPr lang="ru-RU" sz="48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3,8</a:t>
            </a:r>
            <a:r>
              <a:rPr lang="kk-KZ" sz="3733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3733" b="1" kern="1200" dirty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3F30F2-FC61-88B8-767D-A5B866E06C2A}"/>
              </a:ext>
            </a:extLst>
          </p:cNvPr>
          <p:cNvSpPr txBox="1"/>
          <p:nvPr/>
        </p:nvSpPr>
        <p:spPr>
          <a:xfrm>
            <a:off x="4012231" y="4980159"/>
            <a:ext cx="1546168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5992" algn="ctr" defTabSz="914285">
              <a:buClrTx/>
              <a:buFontTx/>
              <a:buNone/>
              <a:defRPr/>
            </a:pPr>
            <a:r>
              <a:rPr lang="kk-KZ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(+3% к 2022 г</a:t>
            </a:r>
            <a:r>
              <a:rPr lang="en-US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kk-KZ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ru-RU" altLang="ru-RU" sz="1067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A681A2-7276-CBA4-3907-10ACC502D037}"/>
              </a:ext>
            </a:extLst>
          </p:cNvPr>
          <p:cNvSpPr txBox="1"/>
          <p:nvPr/>
        </p:nvSpPr>
        <p:spPr>
          <a:xfrm>
            <a:off x="4788401" y="4558630"/>
            <a:ext cx="175185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6670">
              <a:buClrTx/>
              <a:buFontTx/>
              <a:buNone/>
              <a:defRPr/>
            </a:pPr>
            <a:r>
              <a:rPr lang="ru-RU" sz="1867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+mn-cs"/>
              </a:rPr>
              <a:t>тыс</a:t>
            </a:r>
            <a:r>
              <a:rPr lang="ru-RU" sz="1867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чел</a:t>
            </a:r>
          </a:p>
        </p:txBody>
      </p:sp>
      <p:cxnSp>
        <p:nvCxnSpPr>
          <p:cNvPr id="37" name="Straight Connector 58">
            <a:extLst>
              <a:ext uri="{FF2B5EF4-FFF2-40B4-BE49-F238E27FC236}">
                <a16:creationId xmlns:a16="http://schemas.microsoft.com/office/drawing/2014/main" id="{F82F1F10-049F-B3B9-DD24-CF8966A2D88B}"/>
              </a:ext>
            </a:extLst>
          </p:cNvPr>
          <p:cNvCxnSpPr>
            <a:cxnSpLocks/>
          </p:cNvCxnSpPr>
          <p:nvPr/>
        </p:nvCxnSpPr>
        <p:spPr>
          <a:xfrm>
            <a:off x="995473" y="3061526"/>
            <a:ext cx="0" cy="1100259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grpSp>
        <p:nvGrpSpPr>
          <p:cNvPr id="38" name="Группа 10">
            <a:extLst>
              <a:ext uri="{FF2B5EF4-FFF2-40B4-BE49-F238E27FC236}">
                <a16:creationId xmlns:a16="http://schemas.microsoft.com/office/drawing/2014/main" id="{9E31BA1D-CCC8-B2C7-E1B3-2C8B622278F2}"/>
              </a:ext>
            </a:extLst>
          </p:cNvPr>
          <p:cNvGrpSpPr/>
          <p:nvPr/>
        </p:nvGrpSpPr>
        <p:grpSpPr>
          <a:xfrm>
            <a:off x="720602" y="3339812"/>
            <a:ext cx="539807" cy="535724"/>
            <a:chOff x="222109" y="862957"/>
            <a:chExt cx="788946" cy="782981"/>
          </a:xfrm>
        </p:grpSpPr>
        <p:sp>
          <p:nvSpPr>
            <p:cNvPr id="39" name="Oval 60">
              <a:extLst>
                <a:ext uri="{FF2B5EF4-FFF2-40B4-BE49-F238E27FC236}">
                  <a16:creationId xmlns:a16="http://schemas.microsoft.com/office/drawing/2014/main" id="{948BA22B-A574-191B-0451-67BF530D7723}"/>
                </a:ext>
              </a:extLst>
            </p:cNvPr>
            <p:cNvSpPr/>
            <p:nvPr/>
          </p:nvSpPr>
          <p:spPr bwMode="gray">
            <a:xfrm>
              <a:off x="222109" y="862957"/>
              <a:ext cx="788946" cy="782981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89615" tIns="44807" rIns="89615" bIns="448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grpSp>
          <p:nvGrpSpPr>
            <p:cNvPr id="40" name="Group 61">
              <a:extLst>
                <a:ext uri="{FF2B5EF4-FFF2-40B4-BE49-F238E27FC236}">
                  <a16:creationId xmlns:a16="http://schemas.microsoft.com/office/drawing/2014/main" id="{72A5FDAC-495E-AD37-0903-72466511A93B}"/>
                </a:ext>
              </a:extLst>
            </p:cNvPr>
            <p:cNvGrpSpPr>
              <a:grpSpLocks/>
            </p:cNvGrpSpPr>
            <p:nvPr/>
          </p:nvGrpSpPr>
          <p:grpSpPr bwMode="gray">
            <a:xfrm>
              <a:off x="269414" y="908887"/>
              <a:ext cx="694334" cy="691118"/>
              <a:chOff x="602032" y="4005592"/>
              <a:chExt cx="468578" cy="469962"/>
            </a:xfrm>
          </p:grpSpPr>
          <p:sp>
            <p:nvSpPr>
              <p:cNvPr id="41" name="Freeform: Shape 63">
                <a:extLst>
                  <a:ext uri="{FF2B5EF4-FFF2-40B4-BE49-F238E27FC236}">
                    <a16:creationId xmlns:a16="http://schemas.microsoft.com/office/drawing/2014/main" id="{662F2D3E-3530-B336-2A7A-410867F45CD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2032" y="4005592"/>
                <a:ext cx="468578" cy="469962"/>
              </a:xfrm>
              <a:custGeom>
                <a:avLst/>
                <a:gdLst>
                  <a:gd name="connsiteX0" fmla="*/ 287650 w 575300"/>
                  <a:gd name="connsiteY0" fmla="*/ 0 h 576998"/>
                  <a:gd name="connsiteX1" fmla="*/ 575300 w 575300"/>
                  <a:gd name="connsiteY1" fmla="*/ 288499 h 576998"/>
                  <a:gd name="connsiteX2" fmla="*/ 287650 w 575300"/>
                  <a:gd name="connsiteY2" fmla="*/ 576998 h 576998"/>
                  <a:gd name="connsiteX3" fmla="*/ 0 w 575300"/>
                  <a:gd name="connsiteY3" fmla="*/ 288499 h 576998"/>
                  <a:gd name="connsiteX4" fmla="*/ 1014 w 575300"/>
                  <a:gd name="connsiteY4" fmla="*/ 278414 h 576998"/>
                  <a:gd name="connsiteX5" fmla="*/ 142092 w 575300"/>
                  <a:gd name="connsiteY5" fmla="*/ 412922 h 576998"/>
                  <a:gd name="connsiteX6" fmla="*/ 369697 w 575300"/>
                  <a:gd name="connsiteY6" fmla="*/ 174198 h 576998"/>
                  <a:gd name="connsiteX7" fmla="*/ 202133 w 575300"/>
                  <a:gd name="connsiteY7" fmla="*/ 14437 h 576998"/>
                  <a:gd name="connsiteX8" fmla="*/ 229678 w 575300"/>
                  <a:gd name="connsiteY8" fmla="*/ 5861 h 576998"/>
                  <a:gd name="connsiteX9" fmla="*/ 287650 w 575300"/>
                  <a:gd name="connsiteY9" fmla="*/ 0 h 576998"/>
                  <a:gd name="connsiteX0" fmla="*/ 287650 w 575300"/>
                  <a:gd name="connsiteY0" fmla="*/ 0 h 576998"/>
                  <a:gd name="connsiteX1" fmla="*/ 575300 w 575300"/>
                  <a:gd name="connsiteY1" fmla="*/ 288499 h 576998"/>
                  <a:gd name="connsiteX2" fmla="*/ 287650 w 575300"/>
                  <a:gd name="connsiteY2" fmla="*/ 576998 h 576998"/>
                  <a:gd name="connsiteX3" fmla="*/ 0 w 575300"/>
                  <a:gd name="connsiteY3" fmla="*/ 288499 h 576998"/>
                  <a:gd name="connsiteX4" fmla="*/ 1014 w 575300"/>
                  <a:gd name="connsiteY4" fmla="*/ 278414 h 576998"/>
                  <a:gd name="connsiteX5" fmla="*/ 142092 w 575300"/>
                  <a:gd name="connsiteY5" fmla="*/ 412922 h 576998"/>
                  <a:gd name="connsiteX6" fmla="*/ 202133 w 575300"/>
                  <a:gd name="connsiteY6" fmla="*/ 14437 h 576998"/>
                  <a:gd name="connsiteX7" fmla="*/ 229678 w 575300"/>
                  <a:gd name="connsiteY7" fmla="*/ 5861 h 576998"/>
                  <a:gd name="connsiteX8" fmla="*/ 287650 w 575300"/>
                  <a:gd name="connsiteY8" fmla="*/ 0 h 576998"/>
                  <a:gd name="connsiteX0" fmla="*/ 142092 w 575300"/>
                  <a:gd name="connsiteY0" fmla="*/ 412922 h 576998"/>
                  <a:gd name="connsiteX1" fmla="*/ 202133 w 575300"/>
                  <a:gd name="connsiteY1" fmla="*/ 14437 h 576998"/>
                  <a:gd name="connsiteX2" fmla="*/ 229678 w 575300"/>
                  <a:gd name="connsiteY2" fmla="*/ 5861 h 576998"/>
                  <a:gd name="connsiteX3" fmla="*/ 287650 w 575300"/>
                  <a:gd name="connsiteY3" fmla="*/ 0 h 576998"/>
                  <a:gd name="connsiteX4" fmla="*/ 575300 w 575300"/>
                  <a:gd name="connsiteY4" fmla="*/ 288499 h 576998"/>
                  <a:gd name="connsiteX5" fmla="*/ 287650 w 575300"/>
                  <a:gd name="connsiteY5" fmla="*/ 576998 h 576998"/>
                  <a:gd name="connsiteX6" fmla="*/ 0 w 575300"/>
                  <a:gd name="connsiteY6" fmla="*/ 288499 h 576998"/>
                  <a:gd name="connsiteX7" fmla="*/ 1014 w 575300"/>
                  <a:gd name="connsiteY7" fmla="*/ 278414 h 576998"/>
                  <a:gd name="connsiteX8" fmla="*/ 233532 w 575300"/>
                  <a:gd name="connsiteY8" fmla="*/ 504362 h 576998"/>
                  <a:gd name="connsiteX0" fmla="*/ 142092 w 575300"/>
                  <a:gd name="connsiteY0" fmla="*/ 412922 h 576998"/>
                  <a:gd name="connsiteX1" fmla="*/ 202133 w 575300"/>
                  <a:gd name="connsiteY1" fmla="*/ 14437 h 576998"/>
                  <a:gd name="connsiteX2" fmla="*/ 229678 w 575300"/>
                  <a:gd name="connsiteY2" fmla="*/ 5861 h 576998"/>
                  <a:gd name="connsiteX3" fmla="*/ 287650 w 575300"/>
                  <a:gd name="connsiteY3" fmla="*/ 0 h 576998"/>
                  <a:gd name="connsiteX4" fmla="*/ 575300 w 575300"/>
                  <a:gd name="connsiteY4" fmla="*/ 288499 h 576998"/>
                  <a:gd name="connsiteX5" fmla="*/ 287650 w 575300"/>
                  <a:gd name="connsiteY5" fmla="*/ 576998 h 576998"/>
                  <a:gd name="connsiteX6" fmla="*/ 0 w 575300"/>
                  <a:gd name="connsiteY6" fmla="*/ 288499 h 576998"/>
                  <a:gd name="connsiteX7" fmla="*/ 1014 w 575300"/>
                  <a:gd name="connsiteY7" fmla="*/ 278414 h 576998"/>
                  <a:gd name="connsiteX0" fmla="*/ 202133 w 575300"/>
                  <a:gd name="connsiteY0" fmla="*/ 14437 h 576998"/>
                  <a:gd name="connsiteX1" fmla="*/ 229678 w 575300"/>
                  <a:gd name="connsiteY1" fmla="*/ 5861 h 576998"/>
                  <a:gd name="connsiteX2" fmla="*/ 287650 w 575300"/>
                  <a:gd name="connsiteY2" fmla="*/ 0 h 576998"/>
                  <a:gd name="connsiteX3" fmla="*/ 575300 w 575300"/>
                  <a:gd name="connsiteY3" fmla="*/ 288499 h 576998"/>
                  <a:gd name="connsiteX4" fmla="*/ 287650 w 575300"/>
                  <a:gd name="connsiteY4" fmla="*/ 576998 h 576998"/>
                  <a:gd name="connsiteX5" fmla="*/ 0 w 575300"/>
                  <a:gd name="connsiteY5" fmla="*/ 288499 h 576998"/>
                  <a:gd name="connsiteX6" fmla="*/ 1014 w 575300"/>
                  <a:gd name="connsiteY6" fmla="*/ 278414 h 57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5300" h="576998">
                    <a:moveTo>
                      <a:pt x="202133" y="14437"/>
                    </a:moveTo>
                    <a:lnTo>
                      <a:pt x="229678" y="5861"/>
                    </a:lnTo>
                    <a:cubicBezTo>
                      <a:pt x="248404" y="2018"/>
                      <a:pt x="267792" y="0"/>
                      <a:pt x="287650" y="0"/>
                    </a:cubicBezTo>
                    <a:cubicBezTo>
                      <a:pt x="446515" y="0"/>
                      <a:pt x="575300" y="129165"/>
                      <a:pt x="575300" y="288499"/>
                    </a:cubicBezTo>
                    <a:cubicBezTo>
                      <a:pt x="575300" y="447833"/>
                      <a:pt x="446515" y="576998"/>
                      <a:pt x="287650" y="576998"/>
                    </a:cubicBezTo>
                    <a:cubicBezTo>
                      <a:pt x="128785" y="576998"/>
                      <a:pt x="0" y="447833"/>
                      <a:pt x="0" y="288499"/>
                    </a:cubicBezTo>
                    <a:lnTo>
                      <a:pt x="1014" y="278414"/>
                    </a:lnTo>
                  </a:path>
                </a:pathLst>
              </a:custGeom>
              <a:noFill/>
              <a:ln w="9525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133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Marvintrackercircle">
                <a:extLst>
                  <a:ext uri="{FF2B5EF4-FFF2-40B4-BE49-F238E27FC236}">
                    <a16:creationId xmlns:a16="http://schemas.microsoft.com/office/drawing/2014/main" id="{0FEBF481-9B9C-8AE2-C17E-D98B0D224A91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gray">
              <a:xfrm>
                <a:off x="630960" y="4035213"/>
                <a:ext cx="410720" cy="410720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0070C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</p:grpSp>
      </p:grpSp>
      <p:cxnSp>
        <p:nvCxnSpPr>
          <p:cNvPr id="44" name="Straight Connector 80">
            <a:extLst>
              <a:ext uri="{FF2B5EF4-FFF2-40B4-BE49-F238E27FC236}">
                <a16:creationId xmlns:a16="http://schemas.microsoft.com/office/drawing/2014/main" id="{FD318DDB-354E-C8AA-3A13-E7AB250FEBC2}"/>
              </a:ext>
            </a:extLst>
          </p:cNvPr>
          <p:cNvCxnSpPr>
            <a:cxnSpLocks/>
          </p:cNvCxnSpPr>
          <p:nvPr/>
        </p:nvCxnSpPr>
        <p:spPr>
          <a:xfrm>
            <a:off x="995473" y="4214707"/>
            <a:ext cx="0" cy="1100259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grpSp>
        <p:nvGrpSpPr>
          <p:cNvPr id="45" name="Группа 10">
            <a:extLst>
              <a:ext uri="{FF2B5EF4-FFF2-40B4-BE49-F238E27FC236}">
                <a16:creationId xmlns:a16="http://schemas.microsoft.com/office/drawing/2014/main" id="{8ECE9A51-E5DC-4C82-18D7-34EBFE9A142D}"/>
              </a:ext>
            </a:extLst>
          </p:cNvPr>
          <p:cNvGrpSpPr/>
          <p:nvPr/>
        </p:nvGrpSpPr>
        <p:grpSpPr>
          <a:xfrm>
            <a:off x="720602" y="4492993"/>
            <a:ext cx="539807" cy="535724"/>
            <a:chOff x="222109" y="862957"/>
            <a:chExt cx="788946" cy="782981"/>
          </a:xfrm>
        </p:grpSpPr>
        <p:sp>
          <p:nvSpPr>
            <p:cNvPr id="46" name="Oval 90">
              <a:extLst>
                <a:ext uri="{FF2B5EF4-FFF2-40B4-BE49-F238E27FC236}">
                  <a16:creationId xmlns:a16="http://schemas.microsoft.com/office/drawing/2014/main" id="{70181FA9-2E5C-EB5E-60E4-25D9B11D1CB8}"/>
                </a:ext>
              </a:extLst>
            </p:cNvPr>
            <p:cNvSpPr/>
            <p:nvPr/>
          </p:nvSpPr>
          <p:spPr bwMode="gray">
            <a:xfrm>
              <a:off x="222109" y="862957"/>
              <a:ext cx="788946" cy="782981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89615" tIns="44807" rIns="89615" bIns="448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grpSp>
          <p:nvGrpSpPr>
            <p:cNvPr id="47" name="Group 91">
              <a:extLst>
                <a:ext uri="{FF2B5EF4-FFF2-40B4-BE49-F238E27FC236}">
                  <a16:creationId xmlns:a16="http://schemas.microsoft.com/office/drawing/2014/main" id="{7A097B33-A751-D3E4-62C4-D161A2F63860}"/>
                </a:ext>
              </a:extLst>
            </p:cNvPr>
            <p:cNvGrpSpPr>
              <a:grpSpLocks/>
            </p:cNvGrpSpPr>
            <p:nvPr/>
          </p:nvGrpSpPr>
          <p:grpSpPr bwMode="gray">
            <a:xfrm>
              <a:off x="269414" y="908887"/>
              <a:ext cx="694334" cy="691118"/>
              <a:chOff x="602032" y="4005592"/>
              <a:chExt cx="468578" cy="469962"/>
            </a:xfrm>
          </p:grpSpPr>
          <p:sp>
            <p:nvSpPr>
              <p:cNvPr id="48" name="Freeform: Shape 93">
                <a:extLst>
                  <a:ext uri="{FF2B5EF4-FFF2-40B4-BE49-F238E27FC236}">
                    <a16:creationId xmlns:a16="http://schemas.microsoft.com/office/drawing/2014/main" id="{3E18616D-4F2E-4AF7-1A88-9BD0E563A1A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2032" y="4005592"/>
                <a:ext cx="468578" cy="469962"/>
              </a:xfrm>
              <a:custGeom>
                <a:avLst/>
                <a:gdLst>
                  <a:gd name="connsiteX0" fmla="*/ 287650 w 575300"/>
                  <a:gd name="connsiteY0" fmla="*/ 0 h 576998"/>
                  <a:gd name="connsiteX1" fmla="*/ 575300 w 575300"/>
                  <a:gd name="connsiteY1" fmla="*/ 288499 h 576998"/>
                  <a:gd name="connsiteX2" fmla="*/ 287650 w 575300"/>
                  <a:gd name="connsiteY2" fmla="*/ 576998 h 576998"/>
                  <a:gd name="connsiteX3" fmla="*/ 0 w 575300"/>
                  <a:gd name="connsiteY3" fmla="*/ 288499 h 576998"/>
                  <a:gd name="connsiteX4" fmla="*/ 1014 w 575300"/>
                  <a:gd name="connsiteY4" fmla="*/ 278414 h 576998"/>
                  <a:gd name="connsiteX5" fmla="*/ 142092 w 575300"/>
                  <a:gd name="connsiteY5" fmla="*/ 412922 h 576998"/>
                  <a:gd name="connsiteX6" fmla="*/ 369697 w 575300"/>
                  <a:gd name="connsiteY6" fmla="*/ 174198 h 576998"/>
                  <a:gd name="connsiteX7" fmla="*/ 202133 w 575300"/>
                  <a:gd name="connsiteY7" fmla="*/ 14437 h 576998"/>
                  <a:gd name="connsiteX8" fmla="*/ 229678 w 575300"/>
                  <a:gd name="connsiteY8" fmla="*/ 5861 h 576998"/>
                  <a:gd name="connsiteX9" fmla="*/ 287650 w 575300"/>
                  <a:gd name="connsiteY9" fmla="*/ 0 h 576998"/>
                  <a:gd name="connsiteX0" fmla="*/ 287650 w 575300"/>
                  <a:gd name="connsiteY0" fmla="*/ 0 h 576998"/>
                  <a:gd name="connsiteX1" fmla="*/ 575300 w 575300"/>
                  <a:gd name="connsiteY1" fmla="*/ 288499 h 576998"/>
                  <a:gd name="connsiteX2" fmla="*/ 287650 w 575300"/>
                  <a:gd name="connsiteY2" fmla="*/ 576998 h 576998"/>
                  <a:gd name="connsiteX3" fmla="*/ 0 w 575300"/>
                  <a:gd name="connsiteY3" fmla="*/ 288499 h 576998"/>
                  <a:gd name="connsiteX4" fmla="*/ 1014 w 575300"/>
                  <a:gd name="connsiteY4" fmla="*/ 278414 h 576998"/>
                  <a:gd name="connsiteX5" fmla="*/ 142092 w 575300"/>
                  <a:gd name="connsiteY5" fmla="*/ 412922 h 576998"/>
                  <a:gd name="connsiteX6" fmla="*/ 202133 w 575300"/>
                  <a:gd name="connsiteY6" fmla="*/ 14437 h 576998"/>
                  <a:gd name="connsiteX7" fmla="*/ 229678 w 575300"/>
                  <a:gd name="connsiteY7" fmla="*/ 5861 h 576998"/>
                  <a:gd name="connsiteX8" fmla="*/ 287650 w 575300"/>
                  <a:gd name="connsiteY8" fmla="*/ 0 h 576998"/>
                  <a:gd name="connsiteX0" fmla="*/ 142092 w 575300"/>
                  <a:gd name="connsiteY0" fmla="*/ 412922 h 576998"/>
                  <a:gd name="connsiteX1" fmla="*/ 202133 w 575300"/>
                  <a:gd name="connsiteY1" fmla="*/ 14437 h 576998"/>
                  <a:gd name="connsiteX2" fmla="*/ 229678 w 575300"/>
                  <a:gd name="connsiteY2" fmla="*/ 5861 h 576998"/>
                  <a:gd name="connsiteX3" fmla="*/ 287650 w 575300"/>
                  <a:gd name="connsiteY3" fmla="*/ 0 h 576998"/>
                  <a:gd name="connsiteX4" fmla="*/ 575300 w 575300"/>
                  <a:gd name="connsiteY4" fmla="*/ 288499 h 576998"/>
                  <a:gd name="connsiteX5" fmla="*/ 287650 w 575300"/>
                  <a:gd name="connsiteY5" fmla="*/ 576998 h 576998"/>
                  <a:gd name="connsiteX6" fmla="*/ 0 w 575300"/>
                  <a:gd name="connsiteY6" fmla="*/ 288499 h 576998"/>
                  <a:gd name="connsiteX7" fmla="*/ 1014 w 575300"/>
                  <a:gd name="connsiteY7" fmla="*/ 278414 h 576998"/>
                  <a:gd name="connsiteX8" fmla="*/ 233532 w 575300"/>
                  <a:gd name="connsiteY8" fmla="*/ 504362 h 576998"/>
                  <a:gd name="connsiteX0" fmla="*/ 142092 w 575300"/>
                  <a:gd name="connsiteY0" fmla="*/ 412922 h 576998"/>
                  <a:gd name="connsiteX1" fmla="*/ 202133 w 575300"/>
                  <a:gd name="connsiteY1" fmla="*/ 14437 h 576998"/>
                  <a:gd name="connsiteX2" fmla="*/ 229678 w 575300"/>
                  <a:gd name="connsiteY2" fmla="*/ 5861 h 576998"/>
                  <a:gd name="connsiteX3" fmla="*/ 287650 w 575300"/>
                  <a:gd name="connsiteY3" fmla="*/ 0 h 576998"/>
                  <a:gd name="connsiteX4" fmla="*/ 575300 w 575300"/>
                  <a:gd name="connsiteY4" fmla="*/ 288499 h 576998"/>
                  <a:gd name="connsiteX5" fmla="*/ 287650 w 575300"/>
                  <a:gd name="connsiteY5" fmla="*/ 576998 h 576998"/>
                  <a:gd name="connsiteX6" fmla="*/ 0 w 575300"/>
                  <a:gd name="connsiteY6" fmla="*/ 288499 h 576998"/>
                  <a:gd name="connsiteX7" fmla="*/ 1014 w 575300"/>
                  <a:gd name="connsiteY7" fmla="*/ 278414 h 576998"/>
                  <a:gd name="connsiteX0" fmla="*/ 202133 w 575300"/>
                  <a:gd name="connsiteY0" fmla="*/ 14437 h 576998"/>
                  <a:gd name="connsiteX1" fmla="*/ 229678 w 575300"/>
                  <a:gd name="connsiteY1" fmla="*/ 5861 h 576998"/>
                  <a:gd name="connsiteX2" fmla="*/ 287650 w 575300"/>
                  <a:gd name="connsiteY2" fmla="*/ 0 h 576998"/>
                  <a:gd name="connsiteX3" fmla="*/ 575300 w 575300"/>
                  <a:gd name="connsiteY3" fmla="*/ 288499 h 576998"/>
                  <a:gd name="connsiteX4" fmla="*/ 287650 w 575300"/>
                  <a:gd name="connsiteY4" fmla="*/ 576998 h 576998"/>
                  <a:gd name="connsiteX5" fmla="*/ 0 w 575300"/>
                  <a:gd name="connsiteY5" fmla="*/ 288499 h 576998"/>
                  <a:gd name="connsiteX6" fmla="*/ 1014 w 575300"/>
                  <a:gd name="connsiteY6" fmla="*/ 278414 h 57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5300" h="576998">
                    <a:moveTo>
                      <a:pt x="202133" y="14437"/>
                    </a:moveTo>
                    <a:lnTo>
                      <a:pt x="229678" y="5861"/>
                    </a:lnTo>
                    <a:cubicBezTo>
                      <a:pt x="248404" y="2018"/>
                      <a:pt x="267792" y="0"/>
                      <a:pt x="287650" y="0"/>
                    </a:cubicBezTo>
                    <a:cubicBezTo>
                      <a:pt x="446515" y="0"/>
                      <a:pt x="575300" y="129165"/>
                      <a:pt x="575300" y="288499"/>
                    </a:cubicBezTo>
                    <a:cubicBezTo>
                      <a:pt x="575300" y="447833"/>
                      <a:pt x="446515" y="576998"/>
                      <a:pt x="287650" y="576998"/>
                    </a:cubicBezTo>
                    <a:cubicBezTo>
                      <a:pt x="128785" y="576998"/>
                      <a:pt x="0" y="447833"/>
                      <a:pt x="0" y="288499"/>
                    </a:cubicBezTo>
                    <a:lnTo>
                      <a:pt x="1014" y="278414"/>
                    </a:lnTo>
                  </a:path>
                </a:pathLst>
              </a:custGeom>
              <a:noFill/>
              <a:ln w="9525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133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Marvintrackercircle">
                <a:extLst>
                  <a:ext uri="{FF2B5EF4-FFF2-40B4-BE49-F238E27FC236}">
                    <a16:creationId xmlns:a16="http://schemas.microsoft.com/office/drawing/2014/main" id="{2853D80D-902C-944B-C6C1-9608EE1B98A3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gray">
              <a:xfrm>
                <a:off x="630960" y="4035213"/>
                <a:ext cx="410720" cy="410720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133" b="0" i="0" u="none" strike="noStrike" kern="0" cap="none" spc="0" normalizeH="0" baseline="0" noProof="0" dirty="0">
                  <a:ln>
                    <a:noFill/>
                  </a:ln>
                  <a:solidFill>
                    <a:srgbClr val="0070C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</p:grpSp>
      </p:grpSp>
      <p:pic>
        <p:nvPicPr>
          <p:cNvPr id="52" name="Рисунок 6">
            <a:extLst>
              <a:ext uri="{FF2B5EF4-FFF2-40B4-BE49-F238E27FC236}">
                <a16:creationId xmlns:a16="http://schemas.microsoft.com/office/drawing/2014/main" id="{35782E6E-835B-9F5C-5326-FDAE769721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1" y="980028"/>
            <a:ext cx="523636" cy="523636"/>
          </a:xfrm>
          <a:prstGeom prst="rect">
            <a:avLst/>
          </a:prstGeom>
        </p:spPr>
      </p:pic>
      <p:pic>
        <p:nvPicPr>
          <p:cNvPr id="53" name="Picture 122" descr="Shape&#10;&#10;Description automatically generated with low confidence">
            <a:extLst>
              <a:ext uri="{FF2B5EF4-FFF2-40B4-BE49-F238E27FC236}">
                <a16:creationId xmlns:a16="http://schemas.microsoft.com/office/drawing/2014/main" id="{CE331C88-A228-6ED6-C6C8-4B3356163F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8" y="3464570"/>
            <a:ext cx="288000" cy="288000"/>
          </a:xfrm>
          <a:prstGeom prst="rect">
            <a:avLst/>
          </a:prstGeom>
        </p:spPr>
      </p:pic>
      <p:grpSp>
        <p:nvGrpSpPr>
          <p:cNvPr id="54" name="Group 21">
            <a:extLst>
              <a:ext uri="{FF2B5EF4-FFF2-40B4-BE49-F238E27FC236}">
                <a16:creationId xmlns:a16="http://schemas.microsoft.com/office/drawing/2014/main" id="{D490D985-25D8-7257-1B32-498FA4A53517}"/>
              </a:ext>
            </a:extLst>
          </p:cNvPr>
          <p:cNvGrpSpPr/>
          <p:nvPr/>
        </p:nvGrpSpPr>
        <p:grpSpPr>
          <a:xfrm>
            <a:off x="538707" y="5367890"/>
            <a:ext cx="5696212" cy="1100258"/>
            <a:chOff x="196850" y="4178299"/>
            <a:chExt cx="4272159" cy="825194"/>
          </a:xfrm>
        </p:grpSpPr>
        <p:sp>
          <p:nvSpPr>
            <p:cNvPr id="55" name="Rectangle 286">
              <a:extLst>
                <a:ext uri="{FF2B5EF4-FFF2-40B4-BE49-F238E27FC236}">
                  <a16:creationId xmlns:a16="http://schemas.microsoft.com/office/drawing/2014/main" id="{CAA2A89E-14C4-6F1C-9E4E-C9FE65971734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96850" y="4178299"/>
              <a:ext cx="4272159" cy="825194"/>
            </a:xfrm>
            <a:prstGeom prst="roundRect">
              <a:avLst>
                <a:gd name="adj" fmla="val 0"/>
              </a:avLst>
            </a:prstGeom>
            <a:pattFill prst="ltDnDiag">
              <a:fgClr>
                <a:srgbClr val="C2E3FF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>
              <a:defPPr>
                <a:defRPr lang="en-US"/>
              </a:defPPr>
              <a:lvl1pPr algn="ctr">
                <a:defRPr sz="1100">
                  <a:latin typeface="+mn-lt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pPr marL="609585" marR="0" lvl="1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56" name="Rectangle 101">
              <a:extLst>
                <a:ext uri="{FF2B5EF4-FFF2-40B4-BE49-F238E27FC236}">
                  <a16:creationId xmlns:a16="http://schemas.microsoft.com/office/drawing/2014/main" id="{6A8F31D2-83E3-55E5-E619-0239AAA018BC}"/>
                </a:ext>
              </a:extLst>
            </p:cNvPr>
            <p:cNvSpPr>
              <a:spLocks/>
            </p:cNvSpPr>
            <p:nvPr/>
          </p:nvSpPr>
          <p:spPr bwMode="gray">
            <a:xfrm>
              <a:off x="196850" y="4970650"/>
              <a:ext cx="4272159" cy="32843"/>
            </a:xfrm>
            <a:prstGeom prst="rect">
              <a:avLst/>
            </a:prstGeom>
            <a:solidFill>
              <a:srgbClr val="0070C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57" name="Rectangle 102">
              <a:extLst>
                <a:ext uri="{FF2B5EF4-FFF2-40B4-BE49-F238E27FC236}">
                  <a16:creationId xmlns:a16="http://schemas.microsoft.com/office/drawing/2014/main" id="{F70E01CC-C33A-7B75-A589-3582CC07340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6850" y="4178517"/>
              <a:ext cx="4272159" cy="32843"/>
            </a:xfrm>
            <a:prstGeom prst="rect">
              <a:avLst/>
            </a:prstGeom>
            <a:solidFill>
              <a:srgbClr val="0070C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BBF036F-DB7F-8876-A611-FA24954B5056}"/>
                </a:ext>
              </a:extLst>
            </p:cNvPr>
            <p:cNvSpPr txBox="1"/>
            <p:nvPr/>
          </p:nvSpPr>
          <p:spPr>
            <a:xfrm>
              <a:off x="199667" y="4217841"/>
              <a:ext cx="2549177" cy="715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5992" marR="0" lvl="0" indent="0" algn="ctr" defTabSz="9166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67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Количество</a:t>
              </a:r>
            </a:p>
            <a:p>
              <a:pPr marL="335992" marR="0" lvl="0" indent="0" algn="ctr" defTabSz="9166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67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действующих субъектов МСБ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5C15DAF-7201-D0F4-2A88-2D1D25660900}"/>
                </a:ext>
              </a:extLst>
            </p:cNvPr>
            <p:cNvSpPr txBox="1"/>
            <p:nvPr/>
          </p:nvSpPr>
          <p:spPr>
            <a:xfrm>
              <a:off x="1889038" y="4341789"/>
              <a:ext cx="239309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66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6A0A310-7154-B5C7-CD4F-07485176A129}"/>
                </a:ext>
              </a:extLst>
            </p:cNvPr>
            <p:cNvSpPr txBox="1"/>
            <p:nvPr/>
          </p:nvSpPr>
          <p:spPr>
            <a:xfrm>
              <a:off x="3326415" y="4510469"/>
              <a:ext cx="964050" cy="28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66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тыс.ед</a:t>
              </a:r>
              <a:r>
                <a:rPr kumimoji="0" lang="ru-RU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cxnSp>
          <p:nvCxnSpPr>
            <p:cNvPr id="62" name="Straight Connector 103">
              <a:extLst>
                <a:ext uri="{FF2B5EF4-FFF2-40B4-BE49-F238E27FC236}">
                  <a16:creationId xmlns:a16="http://schemas.microsoft.com/office/drawing/2014/main" id="{0E55CAA0-8FC8-325E-373D-36C0D73D7F84}"/>
                </a:ext>
              </a:extLst>
            </p:cNvPr>
            <p:cNvCxnSpPr>
              <a:cxnSpLocks/>
            </p:cNvCxnSpPr>
            <p:nvPr/>
          </p:nvCxnSpPr>
          <p:spPr>
            <a:xfrm>
              <a:off x="539425" y="4178299"/>
              <a:ext cx="0" cy="825194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</a:ln>
            <a:effectLst/>
          </p:spPr>
        </p:cxnSp>
        <p:grpSp>
          <p:nvGrpSpPr>
            <p:cNvPr id="63" name="Группа 10">
              <a:extLst>
                <a:ext uri="{FF2B5EF4-FFF2-40B4-BE49-F238E27FC236}">
                  <a16:creationId xmlns:a16="http://schemas.microsoft.com/office/drawing/2014/main" id="{B5A5F740-4464-C8D1-87E4-AA968F138C2B}"/>
                </a:ext>
              </a:extLst>
            </p:cNvPr>
            <p:cNvGrpSpPr/>
            <p:nvPr/>
          </p:nvGrpSpPr>
          <p:grpSpPr>
            <a:xfrm>
              <a:off x="333271" y="4387013"/>
              <a:ext cx="404855" cy="401793"/>
              <a:chOff x="222109" y="862957"/>
              <a:chExt cx="788946" cy="782981"/>
            </a:xfrm>
          </p:grpSpPr>
          <p:sp>
            <p:nvSpPr>
              <p:cNvPr id="65" name="Oval 109">
                <a:extLst>
                  <a:ext uri="{FF2B5EF4-FFF2-40B4-BE49-F238E27FC236}">
                    <a16:creationId xmlns:a16="http://schemas.microsoft.com/office/drawing/2014/main" id="{C1897B74-5661-6F21-BEEA-523302F437C8}"/>
                  </a:ext>
                </a:extLst>
              </p:cNvPr>
              <p:cNvSpPr/>
              <p:nvPr/>
            </p:nvSpPr>
            <p:spPr bwMode="gray">
              <a:xfrm>
                <a:off x="222109" y="862957"/>
                <a:ext cx="788946" cy="782981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89615" tIns="44807" rIns="89615" bIns="4480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133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grpSp>
            <p:nvGrpSpPr>
              <p:cNvPr id="67" name="Group 113">
                <a:extLst>
                  <a:ext uri="{FF2B5EF4-FFF2-40B4-BE49-F238E27FC236}">
                    <a16:creationId xmlns:a16="http://schemas.microsoft.com/office/drawing/2014/main" id="{9D5E49AA-6CC7-04C3-022F-A5F8DA8EE5C4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269414" y="908887"/>
                <a:ext cx="694334" cy="691118"/>
                <a:chOff x="602032" y="4005592"/>
                <a:chExt cx="468578" cy="469962"/>
              </a:xfrm>
            </p:grpSpPr>
            <p:sp>
              <p:nvSpPr>
                <p:cNvPr id="68" name="Freeform: Shape 114">
                  <a:extLst>
                    <a:ext uri="{FF2B5EF4-FFF2-40B4-BE49-F238E27FC236}">
                      <a16:creationId xmlns:a16="http://schemas.microsoft.com/office/drawing/2014/main" id="{9CDDB180-EF9B-2086-BDCB-A6DA3193BC9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2032" y="4005592"/>
                  <a:ext cx="468578" cy="469962"/>
                </a:xfrm>
                <a:custGeom>
                  <a:avLst/>
                  <a:gdLst>
                    <a:gd name="connsiteX0" fmla="*/ 287650 w 575300"/>
                    <a:gd name="connsiteY0" fmla="*/ 0 h 576998"/>
                    <a:gd name="connsiteX1" fmla="*/ 575300 w 575300"/>
                    <a:gd name="connsiteY1" fmla="*/ 288499 h 576998"/>
                    <a:gd name="connsiteX2" fmla="*/ 287650 w 575300"/>
                    <a:gd name="connsiteY2" fmla="*/ 576998 h 576998"/>
                    <a:gd name="connsiteX3" fmla="*/ 0 w 575300"/>
                    <a:gd name="connsiteY3" fmla="*/ 288499 h 576998"/>
                    <a:gd name="connsiteX4" fmla="*/ 1014 w 575300"/>
                    <a:gd name="connsiteY4" fmla="*/ 278414 h 576998"/>
                    <a:gd name="connsiteX5" fmla="*/ 142092 w 575300"/>
                    <a:gd name="connsiteY5" fmla="*/ 412922 h 576998"/>
                    <a:gd name="connsiteX6" fmla="*/ 369697 w 575300"/>
                    <a:gd name="connsiteY6" fmla="*/ 174198 h 576998"/>
                    <a:gd name="connsiteX7" fmla="*/ 202133 w 575300"/>
                    <a:gd name="connsiteY7" fmla="*/ 14437 h 576998"/>
                    <a:gd name="connsiteX8" fmla="*/ 229678 w 575300"/>
                    <a:gd name="connsiteY8" fmla="*/ 5861 h 576998"/>
                    <a:gd name="connsiteX9" fmla="*/ 287650 w 575300"/>
                    <a:gd name="connsiteY9" fmla="*/ 0 h 576998"/>
                    <a:gd name="connsiteX0" fmla="*/ 287650 w 575300"/>
                    <a:gd name="connsiteY0" fmla="*/ 0 h 576998"/>
                    <a:gd name="connsiteX1" fmla="*/ 575300 w 575300"/>
                    <a:gd name="connsiteY1" fmla="*/ 288499 h 576998"/>
                    <a:gd name="connsiteX2" fmla="*/ 287650 w 575300"/>
                    <a:gd name="connsiteY2" fmla="*/ 576998 h 576998"/>
                    <a:gd name="connsiteX3" fmla="*/ 0 w 575300"/>
                    <a:gd name="connsiteY3" fmla="*/ 288499 h 576998"/>
                    <a:gd name="connsiteX4" fmla="*/ 1014 w 575300"/>
                    <a:gd name="connsiteY4" fmla="*/ 278414 h 576998"/>
                    <a:gd name="connsiteX5" fmla="*/ 142092 w 575300"/>
                    <a:gd name="connsiteY5" fmla="*/ 412922 h 576998"/>
                    <a:gd name="connsiteX6" fmla="*/ 202133 w 575300"/>
                    <a:gd name="connsiteY6" fmla="*/ 14437 h 576998"/>
                    <a:gd name="connsiteX7" fmla="*/ 229678 w 575300"/>
                    <a:gd name="connsiteY7" fmla="*/ 5861 h 576998"/>
                    <a:gd name="connsiteX8" fmla="*/ 287650 w 575300"/>
                    <a:gd name="connsiteY8" fmla="*/ 0 h 576998"/>
                    <a:gd name="connsiteX0" fmla="*/ 142092 w 575300"/>
                    <a:gd name="connsiteY0" fmla="*/ 412922 h 576998"/>
                    <a:gd name="connsiteX1" fmla="*/ 202133 w 575300"/>
                    <a:gd name="connsiteY1" fmla="*/ 14437 h 576998"/>
                    <a:gd name="connsiteX2" fmla="*/ 229678 w 575300"/>
                    <a:gd name="connsiteY2" fmla="*/ 5861 h 576998"/>
                    <a:gd name="connsiteX3" fmla="*/ 287650 w 575300"/>
                    <a:gd name="connsiteY3" fmla="*/ 0 h 576998"/>
                    <a:gd name="connsiteX4" fmla="*/ 575300 w 575300"/>
                    <a:gd name="connsiteY4" fmla="*/ 288499 h 576998"/>
                    <a:gd name="connsiteX5" fmla="*/ 287650 w 575300"/>
                    <a:gd name="connsiteY5" fmla="*/ 576998 h 576998"/>
                    <a:gd name="connsiteX6" fmla="*/ 0 w 575300"/>
                    <a:gd name="connsiteY6" fmla="*/ 288499 h 576998"/>
                    <a:gd name="connsiteX7" fmla="*/ 1014 w 575300"/>
                    <a:gd name="connsiteY7" fmla="*/ 278414 h 576998"/>
                    <a:gd name="connsiteX8" fmla="*/ 233532 w 575300"/>
                    <a:gd name="connsiteY8" fmla="*/ 504362 h 576998"/>
                    <a:gd name="connsiteX0" fmla="*/ 142092 w 575300"/>
                    <a:gd name="connsiteY0" fmla="*/ 412922 h 576998"/>
                    <a:gd name="connsiteX1" fmla="*/ 202133 w 575300"/>
                    <a:gd name="connsiteY1" fmla="*/ 14437 h 576998"/>
                    <a:gd name="connsiteX2" fmla="*/ 229678 w 575300"/>
                    <a:gd name="connsiteY2" fmla="*/ 5861 h 576998"/>
                    <a:gd name="connsiteX3" fmla="*/ 287650 w 575300"/>
                    <a:gd name="connsiteY3" fmla="*/ 0 h 576998"/>
                    <a:gd name="connsiteX4" fmla="*/ 575300 w 575300"/>
                    <a:gd name="connsiteY4" fmla="*/ 288499 h 576998"/>
                    <a:gd name="connsiteX5" fmla="*/ 287650 w 575300"/>
                    <a:gd name="connsiteY5" fmla="*/ 576998 h 576998"/>
                    <a:gd name="connsiteX6" fmla="*/ 0 w 575300"/>
                    <a:gd name="connsiteY6" fmla="*/ 288499 h 576998"/>
                    <a:gd name="connsiteX7" fmla="*/ 1014 w 575300"/>
                    <a:gd name="connsiteY7" fmla="*/ 278414 h 576998"/>
                    <a:gd name="connsiteX0" fmla="*/ 202133 w 575300"/>
                    <a:gd name="connsiteY0" fmla="*/ 14437 h 576998"/>
                    <a:gd name="connsiteX1" fmla="*/ 229678 w 575300"/>
                    <a:gd name="connsiteY1" fmla="*/ 5861 h 576998"/>
                    <a:gd name="connsiteX2" fmla="*/ 287650 w 575300"/>
                    <a:gd name="connsiteY2" fmla="*/ 0 h 576998"/>
                    <a:gd name="connsiteX3" fmla="*/ 575300 w 575300"/>
                    <a:gd name="connsiteY3" fmla="*/ 288499 h 576998"/>
                    <a:gd name="connsiteX4" fmla="*/ 287650 w 575300"/>
                    <a:gd name="connsiteY4" fmla="*/ 576998 h 576998"/>
                    <a:gd name="connsiteX5" fmla="*/ 0 w 575300"/>
                    <a:gd name="connsiteY5" fmla="*/ 288499 h 576998"/>
                    <a:gd name="connsiteX6" fmla="*/ 1014 w 575300"/>
                    <a:gd name="connsiteY6" fmla="*/ 278414 h 57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300" h="576998">
                      <a:moveTo>
                        <a:pt x="202133" y="14437"/>
                      </a:moveTo>
                      <a:lnTo>
                        <a:pt x="229678" y="5861"/>
                      </a:lnTo>
                      <a:cubicBezTo>
                        <a:pt x="248404" y="2018"/>
                        <a:pt x="267792" y="0"/>
                        <a:pt x="287650" y="0"/>
                      </a:cubicBezTo>
                      <a:cubicBezTo>
                        <a:pt x="446515" y="0"/>
                        <a:pt x="575300" y="129165"/>
                        <a:pt x="575300" y="288499"/>
                      </a:cubicBezTo>
                      <a:cubicBezTo>
                        <a:pt x="575300" y="447833"/>
                        <a:pt x="446515" y="576998"/>
                        <a:pt x="287650" y="576998"/>
                      </a:cubicBezTo>
                      <a:cubicBezTo>
                        <a:pt x="128785" y="576998"/>
                        <a:pt x="0" y="447833"/>
                        <a:pt x="0" y="288499"/>
                      </a:cubicBezTo>
                      <a:lnTo>
                        <a:pt x="1014" y="278414"/>
                      </a:lnTo>
                    </a:path>
                  </a:pathLst>
                </a:custGeom>
                <a:noFill/>
                <a:ln w="9525" cap="flat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133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9" name="Marvintrackercircle">
                  <a:extLst>
                    <a:ext uri="{FF2B5EF4-FFF2-40B4-BE49-F238E27FC236}">
                      <a16:creationId xmlns:a16="http://schemas.microsoft.com/office/drawing/2014/main" id="{6A37BCCB-E7A9-F939-EEA2-7BB6B688825E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 bwMode="gray">
                <a:xfrm>
                  <a:off x="630960" y="4035213"/>
                  <a:ext cx="410720" cy="41072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1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</p:grpSp>
        </p:grpSp>
        <p:pic>
          <p:nvPicPr>
            <p:cNvPr id="64" name="Рисунок 12">
              <a:extLst>
                <a:ext uri="{FF2B5EF4-FFF2-40B4-BE49-F238E27FC236}">
                  <a16:creationId xmlns:a16="http://schemas.microsoft.com/office/drawing/2014/main" id="{6F6E1F3A-3DE0-0AB0-AAF7-E007086B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05" y="4465026"/>
              <a:ext cx="216000" cy="216000"/>
            </a:xfrm>
            <a:prstGeom prst="rect">
              <a:avLst/>
            </a:prstGeom>
          </p:spPr>
        </p:pic>
      </p:grpSp>
      <p:pic>
        <p:nvPicPr>
          <p:cNvPr id="70" name="Рисунок 4">
            <a:extLst>
              <a:ext uri="{FF2B5EF4-FFF2-40B4-BE49-F238E27FC236}">
                <a16:creationId xmlns:a16="http://schemas.microsoft.com/office/drawing/2014/main" id="{C948EF1E-5522-CC93-6291-410E676524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3" y="4603293"/>
            <a:ext cx="288000" cy="2880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E38804C7-775F-4B40-A163-146EF557F0CE}"/>
              </a:ext>
            </a:extLst>
          </p:cNvPr>
          <p:cNvSpPr txBox="1"/>
          <p:nvPr/>
        </p:nvSpPr>
        <p:spPr>
          <a:xfrm>
            <a:off x="538707" y="2437809"/>
            <a:ext cx="11561825" cy="379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35992" algn="ctr" defTabSz="916670">
              <a:buClrTx/>
              <a:buFontTx/>
              <a:buNone/>
              <a:defRPr/>
            </a:pPr>
            <a:r>
              <a:rPr lang="ru-RU" sz="1867" b="1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итогам 2023 года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366E53D-EC76-1D54-2E39-17DF91000DE4}"/>
              </a:ext>
            </a:extLst>
          </p:cNvPr>
          <p:cNvSpPr txBox="1"/>
          <p:nvPr/>
        </p:nvSpPr>
        <p:spPr>
          <a:xfrm>
            <a:off x="4292248" y="6163138"/>
            <a:ext cx="12854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0728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kk-KZ" altLang="ru-RU" sz="1067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+6,6% к 2022 г.</a:t>
            </a:r>
            <a:endParaRPr lang="ru-RU" altLang="ru-RU" sz="667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object 4">
            <a:extLst>
              <a:ext uri="{FF2B5EF4-FFF2-40B4-BE49-F238E27FC236}">
                <a16:creationId xmlns:a16="http://schemas.microsoft.com/office/drawing/2014/main" id="{F683BDD4-3113-BEA4-120C-7FE2F1319CA7}"/>
              </a:ext>
            </a:extLst>
          </p:cNvPr>
          <p:cNvSpPr/>
          <p:nvPr/>
        </p:nvSpPr>
        <p:spPr>
          <a:xfrm>
            <a:off x="6661276" y="2999233"/>
            <a:ext cx="382821" cy="3424230"/>
          </a:xfrm>
          <a:custGeom>
            <a:avLst/>
            <a:gdLst/>
            <a:ahLst/>
            <a:cxnLst/>
            <a:rect l="l" t="t" r="r" b="b"/>
            <a:pathLst>
              <a:path w="254000" h="673735">
                <a:moveTo>
                  <a:pt x="0" y="0"/>
                </a:moveTo>
                <a:lnTo>
                  <a:pt x="0" y="673735"/>
                </a:lnTo>
                <a:lnTo>
                  <a:pt x="253619" y="336931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Picture 61" descr="Уважаемый налогоплательщик (налоговый агент)! по представлению налоговой  отчетности в 2019 году - Новости | РЦПП">
            <a:extLst>
              <a:ext uri="{FF2B5EF4-FFF2-40B4-BE49-F238E27FC236}">
                <a16:creationId xmlns:a16="http://schemas.microsoft.com/office/drawing/2014/main" id="{B958D8EE-F43B-7E8E-A013-B231E9A8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6" y="890758"/>
            <a:ext cx="1986667" cy="1020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96" name="object 3">
            <a:extLst>
              <a:ext uri="{FF2B5EF4-FFF2-40B4-BE49-F238E27FC236}">
                <a16:creationId xmlns:a16="http://schemas.microsoft.com/office/drawing/2014/main" id="{AEFE68B1-4C29-4201-B4E1-540DB73909D5}"/>
              </a:ext>
            </a:extLst>
          </p:cNvPr>
          <p:cNvGrpSpPr/>
          <p:nvPr/>
        </p:nvGrpSpPr>
        <p:grpSpPr>
          <a:xfrm>
            <a:off x="7515239" y="4353628"/>
            <a:ext cx="1986280" cy="2115820"/>
            <a:chOff x="4738115" y="763523"/>
            <a:chExt cx="1986280" cy="2115820"/>
          </a:xfrm>
        </p:grpSpPr>
        <p:sp>
          <p:nvSpPr>
            <p:cNvPr id="297" name="object 4">
              <a:extLst>
                <a:ext uri="{FF2B5EF4-FFF2-40B4-BE49-F238E27FC236}">
                  <a16:creationId xmlns:a16="http://schemas.microsoft.com/office/drawing/2014/main" id="{ECCFD797-98BD-4954-B083-C60DEC8500A1}"/>
                </a:ext>
              </a:extLst>
            </p:cNvPr>
            <p:cNvSpPr/>
            <p:nvPr/>
          </p:nvSpPr>
          <p:spPr>
            <a:xfrm>
              <a:off x="4740021" y="1976373"/>
              <a:ext cx="1982470" cy="638810"/>
            </a:xfrm>
            <a:custGeom>
              <a:avLst/>
              <a:gdLst/>
              <a:ahLst/>
              <a:cxnLst/>
              <a:rect l="l" t="t" r="r" b="b"/>
              <a:pathLst>
                <a:path w="1982470" h="638810">
                  <a:moveTo>
                    <a:pt x="344805" y="470662"/>
                  </a:moveTo>
                  <a:lnTo>
                    <a:pt x="194221" y="317106"/>
                  </a:lnTo>
                  <a:lnTo>
                    <a:pt x="338074" y="176022"/>
                  </a:lnTo>
                  <a:lnTo>
                    <a:pt x="171196" y="5842"/>
                  </a:lnTo>
                  <a:lnTo>
                    <a:pt x="0" y="173609"/>
                  </a:lnTo>
                  <a:lnTo>
                    <a:pt x="150571" y="327291"/>
                  </a:lnTo>
                  <a:lnTo>
                    <a:pt x="6731" y="468249"/>
                  </a:lnTo>
                  <a:lnTo>
                    <a:pt x="173609" y="638556"/>
                  </a:lnTo>
                  <a:lnTo>
                    <a:pt x="344805" y="470662"/>
                  </a:lnTo>
                  <a:close/>
                </a:path>
                <a:path w="1982470" h="638810">
                  <a:moveTo>
                    <a:pt x="1982089" y="170180"/>
                  </a:moveTo>
                  <a:lnTo>
                    <a:pt x="1815084" y="0"/>
                  </a:lnTo>
                  <a:lnTo>
                    <a:pt x="1644015" y="167767"/>
                  </a:lnTo>
                  <a:lnTo>
                    <a:pt x="1791677" y="318363"/>
                  </a:lnTo>
                  <a:lnTo>
                    <a:pt x="1644015" y="463296"/>
                  </a:lnTo>
                  <a:lnTo>
                    <a:pt x="1810893" y="633476"/>
                  </a:lnTo>
                  <a:lnTo>
                    <a:pt x="1982089" y="465709"/>
                  </a:lnTo>
                  <a:lnTo>
                    <a:pt x="1834299" y="315010"/>
                  </a:lnTo>
                  <a:lnTo>
                    <a:pt x="1982089" y="170180"/>
                  </a:lnTo>
                  <a:close/>
                </a:path>
              </a:pathLst>
            </a:custGeom>
            <a:solidFill>
              <a:srgbClr val="005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5">
              <a:extLst>
                <a:ext uri="{FF2B5EF4-FFF2-40B4-BE49-F238E27FC236}">
                  <a16:creationId xmlns:a16="http://schemas.microsoft.com/office/drawing/2014/main" id="{A1BB372E-3DD8-4992-B6CC-CAFF86B6895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88407" y="763523"/>
              <a:ext cx="1880615" cy="2115312"/>
            </a:xfrm>
            <a:prstGeom prst="rect">
              <a:avLst/>
            </a:prstGeom>
          </p:spPr>
        </p:pic>
        <p:pic>
          <p:nvPicPr>
            <p:cNvPr id="299" name="object 6">
              <a:extLst>
                <a:ext uri="{FF2B5EF4-FFF2-40B4-BE49-F238E27FC236}">
                  <a16:creationId xmlns:a16="http://schemas.microsoft.com/office/drawing/2014/main" id="{DFE4C85D-2378-469B-A9C8-87D424BB53D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70703" y="848867"/>
              <a:ext cx="1716024" cy="1944624"/>
            </a:xfrm>
            <a:prstGeom prst="rect">
              <a:avLst/>
            </a:prstGeom>
          </p:spPr>
        </p:pic>
        <p:sp>
          <p:nvSpPr>
            <p:cNvPr id="300" name="object 7">
              <a:extLst>
                <a:ext uri="{FF2B5EF4-FFF2-40B4-BE49-F238E27FC236}">
                  <a16:creationId xmlns:a16="http://schemas.microsoft.com/office/drawing/2014/main" id="{5DD67FB2-009C-45A2-8CE9-71AAEF9C2715}"/>
                </a:ext>
              </a:extLst>
            </p:cNvPr>
            <p:cNvSpPr/>
            <p:nvPr/>
          </p:nvSpPr>
          <p:spPr>
            <a:xfrm>
              <a:off x="4738115" y="2133599"/>
              <a:ext cx="1986280" cy="312420"/>
            </a:xfrm>
            <a:custGeom>
              <a:avLst/>
              <a:gdLst/>
              <a:ahLst/>
              <a:cxnLst/>
              <a:rect l="l" t="t" r="r" b="b"/>
              <a:pathLst>
                <a:path w="1986279" h="312419">
                  <a:moveTo>
                    <a:pt x="1965325" y="0"/>
                  </a:moveTo>
                  <a:lnTo>
                    <a:pt x="20447" y="0"/>
                  </a:lnTo>
                  <a:lnTo>
                    <a:pt x="12483" y="1605"/>
                  </a:lnTo>
                  <a:lnTo>
                    <a:pt x="5984" y="5984"/>
                  </a:lnTo>
                  <a:lnTo>
                    <a:pt x="1605" y="12483"/>
                  </a:lnTo>
                  <a:lnTo>
                    <a:pt x="0" y="20447"/>
                  </a:lnTo>
                  <a:lnTo>
                    <a:pt x="0" y="291973"/>
                  </a:lnTo>
                  <a:lnTo>
                    <a:pt x="1605" y="299936"/>
                  </a:lnTo>
                  <a:lnTo>
                    <a:pt x="5984" y="306435"/>
                  </a:lnTo>
                  <a:lnTo>
                    <a:pt x="12483" y="310814"/>
                  </a:lnTo>
                  <a:lnTo>
                    <a:pt x="20447" y="312419"/>
                  </a:lnTo>
                  <a:lnTo>
                    <a:pt x="1965325" y="312419"/>
                  </a:lnTo>
                  <a:lnTo>
                    <a:pt x="1973288" y="310814"/>
                  </a:lnTo>
                  <a:lnTo>
                    <a:pt x="1979787" y="306435"/>
                  </a:lnTo>
                  <a:lnTo>
                    <a:pt x="1984166" y="299936"/>
                  </a:lnTo>
                  <a:lnTo>
                    <a:pt x="1985772" y="291973"/>
                  </a:lnTo>
                  <a:lnTo>
                    <a:pt x="1985772" y="20447"/>
                  </a:lnTo>
                  <a:lnTo>
                    <a:pt x="1984166" y="12483"/>
                  </a:lnTo>
                  <a:lnTo>
                    <a:pt x="1979787" y="5984"/>
                  </a:lnTo>
                  <a:lnTo>
                    <a:pt x="1973288" y="1605"/>
                  </a:lnTo>
                  <a:lnTo>
                    <a:pt x="196532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1" name="object 8">
            <a:extLst>
              <a:ext uri="{FF2B5EF4-FFF2-40B4-BE49-F238E27FC236}">
                <a16:creationId xmlns:a16="http://schemas.microsoft.com/office/drawing/2014/main" id="{315E90F2-08FE-41CD-B83E-222E2D87FCA5}"/>
              </a:ext>
            </a:extLst>
          </p:cNvPr>
          <p:cNvSpPr txBox="1"/>
          <p:nvPr/>
        </p:nvSpPr>
        <p:spPr>
          <a:xfrm>
            <a:off x="7616839" y="4885505"/>
            <a:ext cx="1771903" cy="11432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>
                <a:solidFill>
                  <a:srgbClr val="00AF50"/>
                </a:solidFill>
                <a:latin typeface="Arial"/>
                <a:cs typeface="Arial"/>
              </a:rPr>
              <a:t>535 </a:t>
            </a:r>
          </a:p>
          <a:p>
            <a:pPr marL="64135" algn="ctr">
              <a:lnSpc>
                <a:spcPct val="100000"/>
              </a:lnSpc>
              <a:spcBef>
                <a:spcPts val="95"/>
              </a:spcBef>
            </a:pPr>
            <a:r>
              <a:rPr lang="ru-RU" sz="1050" b="1" spc="-5" dirty="0">
                <a:solidFill>
                  <a:srgbClr val="00AF50"/>
                </a:solidFill>
                <a:latin typeface="Arial"/>
                <a:cs typeface="Arial"/>
              </a:rPr>
              <a:t>проектов</a:t>
            </a:r>
          </a:p>
          <a:p>
            <a:pPr marL="12700" algn="ctr">
              <a:lnSpc>
                <a:spcPct val="100000"/>
              </a:lnSpc>
              <a:spcBef>
                <a:spcPts val="1130"/>
              </a:spcBef>
            </a:pPr>
            <a:r>
              <a:rPr lang="ru-RU" sz="1300" b="1" spc="-10" dirty="0">
                <a:solidFill>
                  <a:srgbClr val="FFFFFF"/>
                </a:solidFill>
                <a:latin typeface="Arial"/>
                <a:cs typeface="Arial"/>
              </a:rPr>
              <a:t>Просубсидировано</a:t>
            </a:r>
            <a:endParaRPr lang="ru-RU" sz="1300" dirty="0">
              <a:latin typeface="Arial"/>
              <a:cs typeface="Arial"/>
            </a:endParaRPr>
          </a:p>
        </p:txBody>
      </p:sp>
      <p:grpSp>
        <p:nvGrpSpPr>
          <p:cNvPr id="302" name="object 9">
            <a:extLst>
              <a:ext uri="{FF2B5EF4-FFF2-40B4-BE49-F238E27FC236}">
                <a16:creationId xmlns:a16="http://schemas.microsoft.com/office/drawing/2014/main" id="{FA6A341B-3981-47C0-A27A-219208FE1259}"/>
              </a:ext>
            </a:extLst>
          </p:cNvPr>
          <p:cNvGrpSpPr/>
          <p:nvPr/>
        </p:nvGrpSpPr>
        <p:grpSpPr>
          <a:xfrm>
            <a:off x="7672719" y="4402396"/>
            <a:ext cx="1717548" cy="637031"/>
            <a:chOff x="4875276" y="812291"/>
            <a:chExt cx="1717548" cy="637031"/>
          </a:xfrm>
        </p:grpSpPr>
        <p:pic>
          <p:nvPicPr>
            <p:cNvPr id="303" name="object 10">
              <a:extLst>
                <a:ext uri="{FF2B5EF4-FFF2-40B4-BE49-F238E27FC236}">
                  <a16:creationId xmlns:a16="http://schemas.microsoft.com/office/drawing/2014/main" id="{A473C98C-C865-4B19-A1F0-DCB92E07A32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75276" y="812291"/>
              <a:ext cx="1717548" cy="637031"/>
            </a:xfrm>
            <a:prstGeom prst="rect">
              <a:avLst/>
            </a:prstGeom>
          </p:spPr>
        </p:pic>
        <p:sp>
          <p:nvSpPr>
            <p:cNvPr id="304" name="object 11">
              <a:extLst>
                <a:ext uri="{FF2B5EF4-FFF2-40B4-BE49-F238E27FC236}">
                  <a16:creationId xmlns:a16="http://schemas.microsoft.com/office/drawing/2014/main" id="{9BB1A19F-BB49-4436-968E-6FF73C53654A}"/>
                </a:ext>
              </a:extLst>
            </p:cNvPr>
            <p:cNvSpPr/>
            <p:nvPr/>
          </p:nvSpPr>
          <p:spPr>
            <a:xfrm>
              <a:off x="4956810" y="1126997"/>
              <a:ext cx="1541145" cy="0"/>
            </a:xfrm>
            <a:custGeom>
              <a:avLst/>
              <a:gdLst/>
              <a:ahLst/>
              <a:cxnLst/>
              <a:rect l="l" t="t" r="r" b="b"/>
              <a:pathLst>
                <a:path w="1541145">
                  <a:moveTo>
                    <a:pt x="0" y="0"/>
                  </a:moveTo>
                  <a:lnTo>
                    <a:pt x="1541017" y="0"/>
                  </a:lnTo>
                </a:path>
              </a:pathLst>
            </a:custGeom>
            <a:ln w="2895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12">
              <a:extLst>
                <a:ext uri="{FF2B5EF4-FFF2-40B4-BE49-F238E27FC236}">
                  <a16:creationId xmlns:a16="http://schemas.microsoft.com/office/drawing/2014/main" id="{91A646CD-C325-400B-B438-52C4E2413C12}"/>
                </a:ext>
              </a:extLst>
            </p:cNvPr>
            <p:cNvSpPr/>
            <p:nvPr/>
          </p:nvSpPr>
          <p:spPr>
            <a:xfrm>
              <a:off x="5487162" y="896873"/>
              <a:ext cx="469900" cy="467995"/>
            </a:xfrm>
            <a:custGeom>
              <a:avLst/>
              <a:gdLst/>
              <a:ahLst/>
              <a:cxnLst/>
              <a:rect l="l" t="t" r="r" b="b"/>
              <a:pathLst>
                <a:path w="469900" h="467994">
                  <a:moveTo>
                    <a:pt x="234696" y="0"/>
                  </a:moveTo>
                  <a:lnTo>
                    <a:pt x="187382" y="4754"/>
                  </a:lnTo>
                  <a:lnTo>
                    <a:pt x="143321" y="18389"/>
                  </a:lnTo>
                  <a:lnTo>
                    <a:pt x="103454" y="39962"/>
                  </a:lnTo>
                  <a:lnTo>
                    <a:pt x="68722" y="68532"/>
                  </a:lnTo>
                  <a:lnTo>
                    <a:pt x="40069" y="103156"/>
                  </a:lnTo>
                  <a:lnTo>
                    <a:pt x="18436" y="142892"/>
                  </a:lnTo>
                  <a:lnTo>
                    <a:pt x="4766" y="186799"/>
                  </a:lnTo>
                  <a:lnTo>
                    <a:pt x="0" y="233934"/>
                  </a:lnTo>
                  <a:lnTo>
                    <a:pt x="4766" y="281068"/>
                  </a:lnTo>
                  <a:lnTo>
                    <a:pt x="18436" y="324975"/>
                  </a:lnTo>
                  <a:lnTo>
                    <a:pt x="40069" y="364711"/>
                  </a:lnTo>
                  <a:lnTo>
                    <a:pt x="68722" y="399335"/>
                  </a:lnTo>
                  <a:lnTo>
                    <a:pt x="103454" y="427905"/>
                  </a:lnTo>
                  <a:lnTo>
                    <a:pt x="143321" y="449478"/>
                  </a:lnTo>
                  <a:lnTo>
                    <a:pt x="187382" y="463113"/>
                  </a:lnTo>
                  <a:lnTo>
                    <a:pt x="234696" y="467867"/>
                  </a:lnTo>
                  <a:lnTo>
                    <a:pt x="282009" y="463113"/>
                  </a:lnTo>
                  <a:lnTo>
                    <a:pt x="326070" y="449478"/>
                  </a:lnTo>
                  <a:lnTo>
                    <a:pt x="365937" y="427905"/>
                  </a:lnTo>
                  <a:lnTo>
                    <a:pt x="400669" y="399335"/>
                  </a:lnTo>
                  <a:lnTo>
                    <a:pt x="429322" y="364711"/>
                  </a:lnTo>
                  <a:lnTo>
                    <a:pt x="450955" y="324975"/>
                  </a:lnTo>
                  <a:lnTo>
                    <a:pt x="464625" y="281068"/>
                  </a:lnTo>
                  <a:lnTo>
                    <a:pt x="469391" y="233934"/>
                  </a:lnTo>
                  <a:lnTo>
                    <a:pt x="464625" y="186799"/>
                  </a:lnTo>
                  <a:lnTo>
                    <a:pt x="450955" y="142892"/>
                  </a:lnTo>
                  <a:lnTo>
                    <a:pt x="429322" y="103156"/>
                  </a:lnTo>
                  <a:lnTo>
                    <a:pt x="400669" y="68532"/>
                  </a:lnTo>
                  <a:lnTo>
                    <a:pt x="365937" y="39962"/>
                  </a:lnTo>
                  <a:lnTo>
                    <a:pt x="326070" y="18389"/>
                  </a:lnTo>
                  <a:lnTo>
                    <a:pt x="282009" y="4754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13">
              <a:extLst>
                <a:ext uri="{FF2B5EF4-FFF2-40B4-BE49-F238E27FC236}">
                  <a16:creationId xmlns:a16="http://schemas.microsoft.com/office/drawing/2014/main" id="{FBE879E5-D579-477E-867C-F04D02A46699}"/>
                </a:ext>
              </a:extLst>
            </p:cNvPr>
            <p:cNvSpPr/>
            <p:nvPr/>
          </p:nvSpPr>
          <p:spPr>
            <a:xfrm>
              <a:off x="5487162" y="896873"/>
              <a:ext cx="469900" cy="467995"/>
            </a:xfrm>
            <a:custGeom>
              <a:avLst/>
              <a:gdLst/>
              <a:ahLst/>
              <a:cxnLst/>
              <a:rect l="l" t="t" r="r" b="b"/>
              <a:pathLst>
                <a:path w="469900" h="467994">
                  <a:moveTo>
                    <a:pt x="234696" y="467867"/>
                  </a:moveTo>
                  <a:lnTo>
                    <a:pt x="187382" y="463113"/>
                  </a:lnTo>
                  <a:lnTo>
                    <a:pt x="143321" y="449478"/>
                  </a:lnTo>
                  <a:lnTo>
                    <a:pt x="103454" y="427905"/>
                  </a:lnTo>
                  <a:lnTo>
                    <a:pt x="68722" y="399335"/>
                  </a:lnTo>
                  <a:lnTo>
                    <a:pt x="40069" y="364711"/>
                  </a:lnTo>
                  <a:lnTo>
                    <a:pt x="18436" y="324975"/>
                  </a:lnTo>
                  <a:lnTo>
                    <a:pt x="4766" y="281068"/>
                  </a:lnTo>
                  <a:lnTo>
                    <a:pt x="0" y="233934"/>
                  </a:lnTo>
                  <a:lnTo>
                    <a:pt x="4766" y="186799"/>
                  </a:lnTo>
                  <a:lnTo>
                    <a:pt x="18436" y="142892"/>
                  </a:lnTo>
                  <a:lnTo>
                    <a:pt x="40069" y="103156"/>
                  </a:lnTo>
                  <a:lnTo>
                    <a:pt x="68722" y="68532"/>
                  </a:lnTo>
                  <a:lnTo>
                    <a:pt x="103454" y="39962"/>
                  </a:lnTo>
                  <a:lnTo>
                    <a:pt x="143321" y="18389"/>
                  </a:lnTo>
                  <a:lnTo>
                    <a:pt x="187382" y="4754"/>
                  </a:lnTo>
                  <a:lnTo>
                    <a:pt x="234696" y="0"/>
                  </a:lnTo>
                  <a:lnTo>
                    <a:pt x="282009" y="4754"/>
                  </a:lnTo>
                  <a:lnTo>
                    <a:pt x="326070" y="18389"/>
                  </a:lnTo>
                  <a:lnTo>
                    <a:pt x="365937" y="39962"/>
                  </a:lnTo>
                  <a:lnTo>
                    <a:pt x="400669" y="68532"/>
                  </a:lnTo>
                  <a:lnTo>
                    <a:pt x="429322" y="103156"/>
                  </a:lnTo>
                  <a:lnTo>
                    <a:pt x="450955" y="142892"/>
                  </a:lnTo>
                  <a:lnTo>
                    <a:pt x="464625" y="186799"/>
                  </a:lnTo>
                  <a:lnTo>
                    <a:pt x="469391" y="233934"/>
                  </a:lnTo>
                  <a:lnTo>
                    <a:pt x="464625" y="281068"/>
                  </a:lnTo>
                  <a:lnTo>
                    <a:pt x="450955" y="324975"/>
                  </a:lnTo>
                  <a:lnTo>
                    <a:pt x="429322" y="364711"/>
                  </a:lnTo>
                  <a:lnTo>
                    <a:pt x="400669" y="399335"/>
                  </a:lnTo>
                  <a:lnTo>
                    <a:pt x="365937" y="427905"/>
                  </a:lnTo>
                  <a:lnTo>
                    <a:pt x="326070" y="449478"/>
                  </a:lnTo>
                  <a:lnTo>
                    <a:pt x="282009" y="463113"/>
                  </a:lnTo>
                  <a:lnTo>
                    <a:pt x="234696" y="467867"/>
                  </a:lnTo>
                </a:path>
              </a:pathLst>
            </a:custGeom>
            <a:ln w="2895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3" name="object 49">
            <a:extLst>
              <a:ext uri="{FF2B5EF4-FFF2-40B4-BE49-F238E27FC236}">
                <a16:creationId xmlns:a16="http://schemas.microsoft.com/office/drawing/2014/main" id="{B25DE718-7B1C-41B2-904E-F20362455A0D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358519" y="4582228"/>
            <a:ext cx="308581" cy="247156"/>
          </a:xfrm>
          <a:prstGeom prst="rect">
            <a:avLst/>
          </a:prstGeom>
        </p:spPr>
      </p:pic>
      <p:grpSp>
        <p:nvGrpSpPr>
          <p:cNvPr id="93" name="object 3">
            <a:extLst>
              <a:ext uri="{FF2B5EF4-FFF2-40B4-BE49-F238E27FC236}">
                <a16:creationId xmlns:a16="http://schemas.microsoft.com/office/drawing/2014/main" id="{AC832B19-01FA-1FFC-AB6B-78ECD4350BB7}"/>
              </a:ext>
            </a:extLst>
          </p:cNvPr>
          <p:cNvGrpSpPr/>
          <p:nvPr/>
        </p:nvGrpSpPr>
        <p:grpSpPr>
          <a:xfrm>
            <a:off x="9894850" y="4346471"/>
            <a:ext cx="1986280" cy="2115820"/>
            <a:chOff x="4738115" y="763523"/>
            <a:chExt cx="1986280" cy="2115820"/>
          </a:xfrm>
        </p:grpSpPr>
        <p:sp>
          <p:nvSpPr>
            <p:cNvPr id="94" name="object 4">
              <a:extLst>
                <a:ext uri="{FF2B5EF4-FFF2-40B4-BE49-F238E27FC236}">
                  <a16:creationId xmlns:a16="http://schemas.microsoft.com/office/drawing/2014/main" id="{B2933558-B451-6341-2BA4-A58511800E94}"/>
                </a:ext>
              </a:extLst>
            </p:cNvPr>
            <p:cNvSpPr/>
            <p:nvPr/>
          </p:nvSpPr>
          <p:spPr>
            <a:xfrm>
              <a:off x="4740021" y="1976373"/>
              <a:ext cx="1982470" cy="638810"/>
            </a:xfrm>
            <a:custGeom>
              <a:avLst/>
              <a:gdLst/>
              <a:ahLst/>
              <a:cxnLst/>
              <a:rect l="l" t="t" r="r" b="b"/>
              <a:pathLst>
                <a:path w="1982470" h="638810">
                  <a:moveTo>
                    <a:pt x="344805" y="470662"/>
                  </a:moveTo>
                  <a:lnTo>
                    <a:pt x="194221" y="317106"/>
                  </a:lnTo>
                  <a:lnTo>
                    <a:pt x="338074" y="176022"/>
                  </a:lnTo>
                  <a:lnTo>
                    <a:pt x="171196" y="5842"/>
                  </a:lnTo>
                  <a:lnTo>
                    <a:pt x="0" y="173609"/>
                  </a:lnTo>
                  <a:lnTo>
                    <a:pt x="150571" y="327291"/>
                  </a:lnTo>
                  <a:lnTo>
                    <a:pt x="6731" y="468249"/>
                  </a:lnTo>
                  <a:lnTo>
                    <a:pt x="173609" y="638556"/>
                  </a:lnTo>
                  <a:lnTo>
                    <a:pt x="344805" y="470662"/>
                  </a:lnTo>
                  <a:close/>
                </a:path>
                <a:path w="1982470" h="638810">
                  <a:moveTo>
                    <a:pt x="1982089" y="170180"/>
                  </a:moveTo>
                  <a:lnTo>
                    <a:pt x="1815084" y="0"/>
                  </a:lnTo>
                  <a:lnTo>
                    <a:pt x="1644015" y="167767"/>
                  </a:lnTo>
                  <a:lnTo>
                    <a:pt x="1791677" y="318363"/>
                  </a:lnTo>
                  <a:lnTo>
                    <a:pt x="1644015" y="463296"/>
                  </a:lnTo>
                  <a:lnTo>
                    <a:pt x="1810893" y="633476"/>
                  </a:lnTo>
                  <a:lnTo>
                    <a:pt x="1982089" y="465709"/>
                  </a:lnTo>
                  <a:lnTo>
                    <a:pt x="1834299" y="315010"/>
                  </a:lnTo>
                  <a:lnTo>
                    <a:pt x="1982089" y="170180"/>
                  </a:lnTo>
                  <a:close/>
                </a:path>
              </a:pathLst>
            </a:custGeom>
            <a:solidFill>
              <a:srgbClr val="005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5">
              <a:extLst>
                <a:ext uri="{FF2B5EF4-FFF2-40B4-BE49-F238E27FC236}">
                  <a16:creationId xmlns:a16="http://schemas.microsoft.com/office/drawing/2014/main" id="{B0E73235-8227-70D5-B852-26C87A60372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88407" y="763523"/>
              <a:ext cx="1880615" cy="2115312"/>
            </a:xfrm>
            <a:prstGeom prst="rect">
              <a:avLst/>
            </a:prstGeom>
          </p:spPr>
        </p:pic>
        <p:pic>
          <p:nvPicPr>
            <p:cNvPr id="256" name="object 6">
              <a:extLst>
                <a:ext uri="{FF2B5EF4-FFF2-40B4-BE49-F238E27FC236}">
                  <a16:creationId xmlns:a16="http://schemas.microsoft.com/office/drawing/2014/main" id="{FD2E9383-A135-0579-C259-20890172BEA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70703" y="848867"/>
              <a:ext cx="1716024" cy="1944624"/>
            </a:xfrm>
            <a:prstGeom prst="rect">
              <a:avLst/>
            </a:prstGeom>
          </p:spPr>
        </p:pic>
        <p:sp>
          <p:nvSpPr>
            <p:cNvPr id="257" name="object 7">
              <a:extLst>
                <a:ext uri="{FF2B5EF4-FFF2-40B4-BE49-F238E27FC236}">
                  <a16:creationId xmlns:a16="http://schemas.microsoft.com/office/drawing/2014/main" id="{3EE8B824-C019-C7A6-49DE-BA5A1D0C7800}"/>
                </a:ext>
              </a:extLst>
            </p:cNvPr>
            <p:cNvSpPr/>
            <p:nvPr/>
          </p:nvSpPr>
          <p:spPr>
            <a:xfrm>
              <a:off x="4738115" y="2133599"/>
              <a:ext cx="1986280" cy="312420"/>
            </a:xfrm>
            <a:custGeom>
              <a:avLst/>
              <a:gdLst/>
              <a:ahLst/>
              <a:cxnLst/>
              <a:rect l="l" t="t" r="r" b="b"/>
              <a:pathLst>
                <a:path w="1986279" h="312419">
                  <a:moveTo>
                    <a:pt x="1965325" y="0"/>
                  </a:moveTo>
                  <a:lnTo>
                    <a:pt x="20447" y="0"/>
                  </a:lnTo>
                  <a:lnTo>
                    <a:pt x="12483" y="1605"/>
                  </a:lnTo>
                  <a:lnTo>
                    <a:pt x="5984" y="5984"/>
                  </a:lnTo>
                  <a:lnTo>
                    <a:pt x="1605" y="12483"/>
                  </a:lnTo>
                  <a:lnTo>
                    <a:pt x="0" y="20447"/>
                  </a:lnTo>
                  <a:lnTo>
                    <a:pt x="0" y="291973"/>
                  </a:lnTo>
                  <a:lnTo>
                    <a:pt x="1605" y="299936"/>
                  </a:lnTo>
                  <a:lnTo>
                    <a:pt x="5984" y="306435"/>
                  </a:lnTo>
                  <a:lnTo>
                    <a:pt x="12483" y="310814"/>
                  </a:lnTo>
                  <a:lnTo>
                    <a:pt x="20447" y="312419"/>
                  </a:lnTo>
                  <a:lnTo>
                    <a:pt x="1965325" y="312419"/>
                  </a:lnTo>
                  <a:lnTo>
                    <a:pt x="1973288" y="310814"/>
                  </a:lnTo>
                  <a:lnTo>
                    <a:pt x="1979787" y="306435"/>
                  </a:lnTo>
                  <a:lnTo>
                    <a:pt x="1984166" y="299936"/>
                  </a:lnTo>
                  <a:lnTo>
                    <a:pt x="1985772" y="291973"/>
                  </a:lnTo>
                  <a:lnTo>
                    <a:pt x="1985772" y="20447"/>
                  </a:lnTo>
                  <a:lnTo>
                    <a:pt x="1984166" y="12483"/>
                  </a:lnTo>
                  <a:lnTo>
                    <a:pt x="1979787" y="5984"/>
                  </a:lnTo>
                  <a:lnTo>
                    <a:pt x="1973288" y="1605"/>
                  </a:lnTo>
                  <a:lnTo>
                    <a:pt x="196532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8" name="object 8">
            <a:extLst>
              <a:ext uri="{FF2B5EF4-FFF2-40B4-BE49-F238E27FC236}">
                <a16:creationId xmlns:a16="http://schemas.microsoft.com/office/drawing/2014/main" id="{8E502AC8-B12B-2861-DCC2-A4CE5106413A}"/>
              </a:ext>
            </a:extLst>
          </p:cNvPr>
          <p:cNvSpPr txBox="1"/>
          <p:nvPr/>
        </p:nvSpPr>
        <p:spPr>
          <a:xfrm>
            <a:off x="9996450" y="4878348"/>
            <a:ext cx="1771903" cy="11432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>
                <a:solidFill>
                  <a:srgbClr val="00AF50"/>
                </a:solidFill>
                <a:latin typeface="Arial"/>
                <a:cs typeface="Arial"/>
              </a:rPr>
              <a:t>392 </a:t>
            </a:r>
          </a:p>
          <a:p>
            <a:pPr marL="64135" algn="ctr">
              <a:lnSpc>
                <a:spcPct val="100000"/>
              </a:lnSpc>
              <a:spcBef>
                <a:spcPts val="95"/>
              </a:spcBef>
            </a:pPr>
            <a:r>
              <a:rPr lang="ru-RU" sz="1050" b="1" spc="-5" dirty="0">
                <a:solidFill>
                  <a:srgbClr val="00AF50"/>
                </a:solidFill>
                <a:latin typeface="Arial"/>
                <a:cs typeface="Arial"/>
              </a:rPr>
              <a:t>проекта</a:t>
            </a:r>
          </a:p>
          <a:p>
            <a:pPr marL="12700" algn="ctr">
              <a:lnSpc>
                <a:spcPct val="100000"/>
              </a:lnSpc>
              <a:spcBef>
                <a:spcPts val="1130"/>
              </a:spcBef>
            </a:pPr>
            <a:r>
              <a:rPr lang="ru-RU" sz="1300" b="1" spc="-10" dirty="0" err="1">
                <a:solidFill>
                  <a:srgbClr val="FFFFFF"/>
                </a:solidFill>
                <a:latin typeface="Arial"/>
                <a:cs typeface="Arial"/>
              </a:rPr>
              <a:t>Прогарантировано</a:t>
            </a:r>
            <a:endParaRPr lang="ru-RU" sz="1300" dirty="0">
              <a:latin typeface="Arial"/>
              <a:cs typeface="Arial"/>
            </a:endParaRPr>
          </a:p>
        </p:txBody>
      </p:sp>
      <p:grpSp>
        <p:nvGrpSpPr>
          <p:cNvPr id="259" name="object 9">
            <a:extLst>
              <a:ext uri="{FF2B5EF4-FFF2-40B4-BE49-F238E27FC236}">
                <a16:creationId xmlns:a16="http://schemas.microsoft.com/office/drawing/2014/main" id="{DD485CD2-6C67-5884-7E99-40E89217E84D}"/>
              </a:ext>
            </a:extLst>
          </p:cNvPr>
          <p:cNvGrpSpPr/>
          <p:nvPr/>
        </p:nvGrpSpPr>
        <p:grpSpPr>
          <a:xfrm>
            <a:off x="10052330" y="4395239"/>
            <a:ext cx="1717548" cy="637031"/>
            <a:chOff x="4875276" y="812291"/>
            <a:chExt cx="1717548" cy="637031"/>
          </a:xfrm>
        </p:grpSpPr>
        <p:pic>
          <p:nvPicPr>
            <p:cNvPr id="260" name="object 10">
              <a:extLst>
                <a:ext uri="{FF2B5EF4-FFF2-40B4-BE49-F238E27FC236}">
                  <a16:creationId xmlns:a16="http://schemas.microsoft.com/office/drawing/2014/main" id="{20D4FBA0-4518-F819-F39C-A6D48331BDD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75276" y="812291"/>
              <a:ext cx="1717548" cy="637031"/>
            </a:xfrm>
            <a:prstGeom prst="rect">
              <a:avLst/>
            </a:prstGeom>
          </p:spPr>
        </p:pic>
        <p:sp>
          <p:nvSpPr>
            <p:cNvPr id="261" name="object 11">
              <a:extLst>
                <a:ext uri="{FF2B5EF4-FFF2-40B4-BE49-F238E27FC236}">
                  <a16:creationId xmlns:a16="http://schemas.microsoft.com/office/drawing/2014/main" id="{50DA7AC7-A21A-29E1-48FB-85D8D907D5B1}"/>
                </a:ext>
              </a:extLst>
            </p:cNvPr>
            <p:cNvSpPr/>
            <p:nvPr/>
          </p:nvSpPr>
          <p:spPr>
            <a:xfrm>
              <a:off x="4956810" y="1126997"/>
              <a:ext cx="1541145" cy="0"/>
            </a:xfrm>
            <a:custGeom>
              <a:avLst/>
              <a:gdLst/>
              <a:ahLst/>
              <a:cxnLst/>
              <a:rect l="l" t="t" r="r" b="b"/>
              <a:pathLst>
                <a:path w="1541145">
                  <a:moveTo>
                    <a:pt x="0" y="0"/>
                  </a:moveTo>
                  <a:lnTo>
                    <a:pt x="1541017" y="0"/>
                  </a:lnTo>
                </a:path>
              </a:pathLst>
            </a:custGeom>
            <a:ln w="2895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12">
              <a:extLst>
                <a:ext uri="{FF2B5EF4-FFF2-40B4-BE49-F238E27FC236}">
                  <a16:creationId xmlns:a16="http://schemas.microsoft.com/office/drawing/2014/main" id="{674F6B4E-DB84-877A-BA43-6BBC57BAB45A}"/>
                </a:ext>
              </a:extLst>
            </p:cNvPr>
            <p:cNvSpPr/>
            <p:nvPr/>
          </p:nvSpPr>
          <p:spPr>
            <a:xfrm>
              <a:off x="5487162" y="896873"/>
              <a:ext cx="469900" cy="467995"/>
            </a:xfrm>
            <a:custGeom>
              <a:avLst/>
              <a:gdLst/>
              <a:ahLst/>
              <a:cxnLst/>
              <a:rect l="l" t="t" r="r" b="b"/>
              <a:pathLst>
                <a:path w="469900" h="467994">
                  <a:moveTo>
                    <a:pt x="234696" y="0"/>
                  </a:moveTo>
                  <a:lnTo>
                    <a:pt x="187382" y="4754"/>
                  </a:lnTo>
                  <a:lnTo>
                    <a:pt x="143321" y="18389"/>
                  </a:lnTo>
                  <a:lnTo>
                    <a:pt x="103454" y="39962"/>
                  </a:lnTo>
                  <a:lnTo>
                    <a:pt x="68722" y="68532"/>
                  </a:lnTo>
                  <a:lnTo>
                    <a:pt x="40069" y="103156"/>
                  </a:lnTo>
                  <a:lnTo>
                    <a:pt x="18436" y="142892"/>
                  </a:lnTo>
                  <a:lnTo>
                    <a:pt x="4766" y="186799"/>
                  </a:lnTo>
                  <a:lnTo>
                    <a:pt x="0" y="233934"/>
                  </a:lnTo>
                  <a:lnTo>
                    <a:pt x="4766" y="281068"/>
                  </a:lnTo>
                  <a:lnTo>
                    <a:pt x="18436" y="324975"/>
                  </a:lnTo>
                  <a:lnTo>
                    <a:pt x="40069" y="364711"/>
                  </a:lnTo>
                  <a:lnTo>
                    <a:pt x="68722" y="399335"/>
                  </a:lnTo>
                  <a:lnTo>
                    <a:pt x="103454" y="427905"/>
                  </a:lnTo>
                  <a:lnTo>
                    <a:pt x="143321" y="449478"/>
                  </a:lnTo>
                  <a:lnTo>
                    <a:pt x="187382" y="463113"/>
                  </a:lnTo>
                  <a:lnTo>
                    <a:pt x="234696" y="467867"/>
                  </a:lnTo>
                  <a:lnTo>
                    <a:pt x="282009" y="463113"/>
                  </a:lnTo>
                  <a:lnTo>
                    <a:pt x="326070" y="449478"/>
                  </a:lnTo>
                  <a:lnTo>
                    <a:pt x="365937" y="427905"/>
                  </a:lnTo>
                  <a:lnTo>
                    <a:pt x="400669" y="399335"/>
                  </a:lnTo>
                  <a:lnTo>
                    <a:pt x="429322" y="364711"/>
                  </a:lnTo>
                  <a:lnTo>
                    <a:pt x="450955" y="324975"/>
                  </a:lnTo>
                  <a:lnTo>
                    <a:pt x="464625" y="281068"/>
                  </a:lnTo>
                  <a:lnTo>
                    <a:pt x="469391" y="233934"/>
                  </a:lnTo>
                  <a:lnTo>
                    <a:pt x="464625" y="186799"/>
                  </a:lnTo>
                  <a:lnTo>
                    <a:pt x="450955" y="142892"/>
                  </a:lnTo>
                  <a:lnTo>
                    <a:pt x="429322" y="103156"/>
                  </a:lnTo>
                  <a:lnTo>
                    <a:pt x="400669" y="68532"/>
                  </a:lnTo>
                  <a:lnTo>
                    <a:pt x="365937" y="39962"/>
                  </a:lnTo>
                  <a:lnTo>
                    <a:pt x="326070" y="18389"/>
                  </a:lnTo>
                  <a:lnTo>
                    <a:pt x="282009" y="4754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13">
              <a:extLst>
                <a:ext uri="{FF2B5EF4-FFF2-40B4-BE49-F238E27FC236}">
                  <a16:creationId xmlns:a16="http://schemas.microsoft.com/office/drawing/2014/main" id="{32A61269-3617-12C4-EAE8-7191815E44D6}"/>
                </a:ext>
              </a:extLst>
            </p:cNvPr>
            <p:cNvSpPr/>
            <p:nvPr/>
          </p:nvSpPr>
          <p:spPr>
            <a:xfrm>
              <a:off x="5487162" y="896873"/>
              <a:ext cx="469900" cy="467995"/>
            </a:xfrm>
            <a:custGeom>
              <a:avLst/>
              <a:gdLst/>
              <a:ahLst/>
              <a:cxnLst/>
              <a:rect l="l" t="t" r="r" b="b"/>
              <a:pathLst>
                <a:path w="469900" h="467994">
                  <a:moveTo>
                    <a:pt x="234696" y="467867"/>
                  </a:moveTo>
                  <a:lnTo>
                    <a:pt x="187382" y="463113"/>
                  </a:lnTo>
                  <a:lnTo>
                    <a:pt x="143321" y="449478"/>
                  </a:lnTo>
                  <a:lnTo>
                    <a:pt x="103454" y="427905"/>
                  </a:lnTo>
                  <a:lnTo>
                    <a:pt x="68722" y="399335"/>
                  </a:lnTo>
                  <a:lnTo>
                    <a:pt x="40069" y="364711"/>
                  </a:lnTo>
                  <a:lnTo>
                    <a:pt x="18436" y="324975"/>
                  </a:lnTo>
                  <a:lnTo>
                    <a:pt x="4766" y="281068"/>
                  </a:lnTo>
                  <a:lnTo>
                    <a:pt x="0" y="233934"/>
                  </a:lnTo>
                  <a:lnTo>
                    <a:pt x="4766" y="186799"/>
                  </a:lnTo>
                  <a:lnTo>
                    <a:pt x="18436" y="142892"/>
                  </a:lnTo>
                  <a:lnTo>
                    <a:pt x="40069" y="103156"/>
                  </a:lnTo>
                  <a:lnTo>
                    <a:pt x="68722" y="68532"/>
                  </a:lnTo>
                  <a:lnTo>
                    <a:pt x="103454" y="39962"/>
                  </a:lnTo>
                  <a:lnTo>
                    <a:pt x="143321" y="18389"/>
                  </a:lnTo>
                  <a:lnTo>
                    <a:pt x="187382" y="4754"/>
                  </a:lnTo>
                  <a:lnTo>
                    <a:pt x="234696" y="0"/>
                  </a:lnTo>
                  <a:lnTo>
                    <a:pt x="282009" y="4754"/>
                  </a:lnTo>
                  <a:lnTo>
                    <a:pt x="326070" y="18389"/>
                  </a:lnTo>
                  <a:lnTo>
                    <a:pt x="365937" y="39962"/>
                  </a:lnTo>
                  <a:lnTo>
                    <a:pt x="400669" y="68532"/>
                  </a:lnTo>
                  <a:lnTo>
                    <a:pt x="429322" y="103156"/>
                  </a:lnTo>
                  <a:lnTo>
                    <a:pt x="450955" y="142892"/>
                  </a:lnTo>
                  <a:lnTo>
                    <a:pt x="464625" y="186799"/>
                  </a:lnTo>
                  <a:lnTo>
                    <a:pt x="469391" y="233934"/>
                  </a:lnTo>
                  <a:lnTo>
                    <a:pt x="464625" y="281068"/>
                  </a:lnTo>
                  <a:lnTo>
                    <a:pt x="450955" y="324975"/>
                  </a:lnTo>
                  <a:lnTo>
                    <a:pt x="429322" y="364711"/>
                  </a:lnTo>
                  <a:lnTo>
                    <a:pt x="400669" y="399335"/>
                  </a:lnTo>
                  <a:lnTo>
                    <a:pt x="365937" y="427905"/>
                  </a:lnTo>
                  <a:lnTo>
                    <a:pt x="326070" y="449478"/>
                  </a:lnTo>
                  <a:lnTo>
                    <a:pt x="282009" y="463113"/>
                  </a:lnTo>
                  <a:lnTo>
                    <a:pt x="234696" y="467867"/>
                  </a:lnTo>
                </a:path>
              </a:pathLst>
            </a:custGeom>
            <a:ln w="2895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4" name="object 49">
            <a:extLst>
              <a:ext uri="{FF2B5EF4-FFF2-40B4-BE49-F238E27FC236}">
                <a16:creationId xmlns:a16="http://schemas.microsoft.com/office/drawing/2014/main" id="{BD36938C-1671-0C56-C82A-643D537996FE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738130" y="4575071"/>
            <a:ext cx="308581" cy="247156"/>
          </a:xfrm>
          <a:prstGeom prst="rect">
            <a:avLst/>
          </a:prstGeom>
        </p:spPr>
      </p:pic>
      <p:sp>
        <p:nvSpPr>
          <p:cNvPr id="270" name="Пятиугольник 3">
            <a:extLst>
              <a:ext uri="{FF2B5EF4-FFF2-40B4-BE49-F238E27FC236}">
                <a16:creationId xmlns:a16="http://schemas.microsoft.com/office/drawing/2014/main" id="{28FAF8A8-B574-5C3F-1161-8B39AA855E23}"/>
              </a:ext>
            </a:extLst>
          </p:cNvPr>
          <p:cNvSpPr/>
          <p:nvPr/>
        </p:nvSpPr>
        <p:spPr>
          <a:xfrm>
            <a:off x="7862583" y="3260732"/>
            <a:ext cx="550415" cy="293078"/>
          </a:xfrm>
          <a:prstGeom prst="homePlate">
            <a:avLst>
              <a:gd name="adj" fmla="val 26596"/>
            </a:avLst>
          </a:prstGeom>
          <a:pattFill prst="dkUpDiag">
            <a:fgClr>
              <a:srgbClr val="2DBDEF">
                <a:lumMod val="20000"/>
                <a:lumOff val="80000"/>
              </a:srgbClr>
            </a:fgClr>
            <a:bgClr>
              <a:srgbClr val="FFFFFF"/>
            </a:bgClr>
          </a:pattFill>
          <a:ln w="3175">
            <a:noFill/>
            <a:miter lim="800000"/>
            <a:headEnd/>
            <a:tailEnd/>
          </a:ln>
        </p:spPr>
        <p:txBody>
          <a:bodyPr lIns="36000" tIns="0" rIns="36000" bIns="0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buFont typeface="Arial" charset="0"/>
              <a:buNone/>
            </a:pP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271" name="Oval 118">
            <a:extLst>
              <a:ext uri="{FF2B5EF4-FFF2-40B4-BE49-F238E27FC236}">
                <a16:creationId xmlns:a16="http://schemas.microsoft.com/office/drawing/2014/main" id="{97AF0D73-ECEC-1AE1-0047-A1301A761C4A}"/>
              </a:ext>
            </a:extLst>
          </p:cNvPr>
          <p:cNvSpPr/>
          <p:nvPr/>
        </p:nvSpPr>
        <p:spPr>
          <a:xfrm>
            <a:off x="7317980" y="3012693"/>
            <a:ext cx="730372" cy="728649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F9C61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ＭＳ Ｐゴシック"/>
              <a:cs typeface="+mn-cs"/>
            </a:endParaRPr>
          </a:p>
        </p:txBody>
      </p:sp>
      <p:pic>
        <p:nvPicPr>
          <p:cNvPr id="272" name="Picture 8">
            <a:extLst>
              <a:ext uri="{FF2B5EF4-FFF2-40B4-BE49-F238E27FC236}">
                <a16:creationId xmlns:a16="http://schemas.microsoft.com/office/drawing/2014/main" id="{7E42A18D-94BD-8766-6E4E-78DF9F68EC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19" y="3142997"/>
            <a:ext cx="402924" cy="419040"/>
          </a:xfrm>
          <a:prstGeom prst="rect">
            <a:avLst/>
          </a:prstGeom>
        </p:spPr>
      </p:pic>
      <p:sp>
        <p:nvSpPr>
          <p:cNvPr id="273" name="Прямоугольник 272">
            <a:extLst>
              <a:ext uri="{FF2B5EF4-FFF2-40B4-BE49-F238E27FC236}">
                <a16:creationId xmlns:a16="http://schemas.microsoft.com/office/drawing/2014/main" id="{5BEAA063-9F61-D9EE-CF3F-BC6ABAA5A1BE}"/>
              </a:ext>
            </a:extLst>
          </p:cNvPr>
          <p:cNvSpPr/>
          <p:nvPr/>
        </p:nvSpPr>
        <p:spPr>
          <a:xfrm>
            <a:off x="8365703" y="3254260"/>
            <a:ext cx="215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</a:t>
            </a:r>
            <a:endParaRPr lang="ru-RU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Повторить">
            <a:extLst>
              <a:ext uri="{FF2B5EF4-FFF2-40B4-BE49-F238E27FC236}">
                <a16:creationId xmlns:a16="http://schemas.microsoft.com/office/drawing/2014/main" id="{C0F476AA-0B49-C256-39A1-19A33128FC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95398" y="3627042"/>
            <a:ext cx="706581" cy="690014"/>
          </a:xfrm>
          <a:prstGeom prst="rect">
            <a:avLst/>
          </a:prstGeom>
        </p:spPr>
      </p:pic>
      <p:sp>
        <p:nvSpPr>
          <p:cNvPr id="275" name="Прямоугольник 274">
            <a:extLst>
              <a:ext uri="{FF2B5EF4-FFF2-40B4-BE49-F238E27FC236}">
                <a16:creationId xmlns:a16="http://schemas.microsoft.com/office/drawing/2014/main" id="{C747774F-9BCC-5364-D29C-A96C8F6105F9}"/>
              </a:ext>
            </a:extLst>
          </p:cNvPr>
          <p:cNvSpPr/>
          <p:nvPr/>
        </p:nvSpPr>
        <p:spPr>
          <a:xfrm>
            <a:off x="10476799" y="2774500"/>
            <a:ext cx="1623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млрд.тенге       </a:t>
            </a:r>
            <a:endParaRPr lang="ru-RU" sz="10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50295-9182-F7A9-3BD8-00BED8013D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92713" y="6424357"/>
            <a:ext cx="304132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7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3">
            <a:extLst>
              <a:ext uri="{FF2B5EF4-FFF2-40B4-BE49-F238E27FC236}">
                <a16:creationId xmlns:a16="http://schemas.microsoft.com/office/drawing/2014/main" id="{6912C8DC-D25B-F1A7-89E3-3373126CE106}"/>
              </a:ext>
            </a:extLst>
          </p:cNvPr>
          <p:cNvGrpSpPr/>
          <p:nvPr/>
        </p:nvGrpSpPr>
        <p:grpSpPr>
          <a:xfrm>
            <a:off x="330583" y="1015699"/>
            <a:ext cx="5231659" cy="2341745"/>
            <a:chOff x="1215990" y="1877886"/>
            <a:chExt cx="9610520" cy="3981174"/>
          </a:xfrm>
        </p:grpSpPr>
        <p:grpSp>
          <p:nvGrpSpPr>
            <p:cNvPr id="8" name="Group 84">
              <a:extLst>
                <a:ext uri="{FF2B5EF4-FFF2-40B4-BE49-F238E27FC236}">
                  <a16:creationId xmlns:a16="http://schemas.microsoft.com/office/drawing/2014/main" id="{B722ADC5-7B7E-0D3D-EF6B-2561ECAEC7A9}"/>
                </a:ext>
              </a:extLst>
            </p:cNvPr>
            <p:cNvGrpSpPr/>
            <p:nvPr/>
          </p:nvGrpSpPr>
          <p:grpSpPr>
            <a:xfrm rot="20849899">
              <a:off x="1361672" y="1877886"/>
              <a:ext cx="8939212" cy="3981174"/>
              <a:chOff x="414680" y="1307173"/>
              <a:chExt cx="8233188" cy="3763283"/>
            </a:xfrm>
          </p:grpSpPr>
          <p:sp>
            <p:nvSpPr>
              <p:cNvPr id="18" name="Freeform 94">
                <a:extLst>
                  <a:ext uri="{FF2B5EF4-FFF2-40B4-BE49-F238E27FC236}">
                    <a16:creationId xmlns:a16="http://schemas.microsoft.com/office/drawing/2014/main" id="{3CC7C6CD-C64F-CF2A-81A2-AB3C629AB1BF}"/>
                  </a:ext>
                </a:extLst>
              </p:cNvPr>
              <p:cNvSpPr/>
              <p:nvPr/>
            </p:nvSpPr>
            <p:spPr>
              <a:xfrm>
                <a:off x="3507212" y="3865907"/>
                <a:ext cx="176328" cy="179560"/>
              </a:xfrm>
              <a:custGeom>
                <a:avLst/>
                <a:gdLst>
                  <a:gd name="connsiteX0" fmla="*/ 25918 w 134775"/>
                  <a:gd name="connsiteY0" fmla="*/ 0 h 124408"/>
                  <a:gd name="connsiteX1" fmla="*/ 0 w 134775"/>
                  <a:gd name="connsiteY1" fmla="*/ 88122 h 124408"/>
                  <a:gd name="connsiteX2" fmla="*/ 98490 w 134775"/>
                  <a:gd name="connsiteY2" fmla="*/ 124408 h 124408"/>
                  <a:gd name="connsiteX3" fmla="*/ 134775 w 134775"/>
                  <a:gd name="connsiteY3" fmla="*/ 25918 h 124408"/>
                  <a:gd name="connsiteX4" fmla="*/ 25918 w 134775"/>
                  <a:gd name="connsiteY4" fmla="*/ 0 h 12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75" h="124408">
                    <a:moveTo>
                      <a:pt x="25918" y="0"/>
                    </a:moveTo>
                    <a:lnTo>
                      <a:pt x="0" y="88122"/>
                    </a:lnTo>
                    <a:lnTo>
                      <a:pt x="98490" y="124408"/>
                    </a:lnTo>
                    <a:lnTo>
                      <a:pt x="134775" y="25918"/>
                    </a:lnTo>
                    <a:lnTo>
                      <a:pt x="25918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C59F4AA3-6144-7C0C-D8A1-3436BE71E761}"/>
                  </a:ext>
                </a:extLst>
              </p:cNvPr>
              <p:cNvSpPr/>
              <p:nvPr/>
            </p:nvSpPr>
            <p:spPr>
              <a:xfrm>
                <a:off x="3900560" y="3753682"/>
                <a:ext cx="549331" cy="411492"/>
              </a:xfrm>
              <a:custGeom>
                <a:avLst/>
                <a:gdLst>
                  <a:gd name="connsiteX0" fmla="*/ 0 w 419877"/>
                  <a:gd name="connsiteY0" fmla="*/ 0 h 285102"/>
                  <a:gd name="connsiteX1" fmla="*/ 419877 w 419877"/>
                  <a:gd name="connsiteY1" fmla="*/ 93306 h 285102"/>
                  <a:gd name="connsiteX2" fmla="*/ 383592 w 419877"/>
                  <a:gd name="connsiteY2" fmla="*/ 285102 h 285102"/>
                  <a:gd name="connsiteX3" fmla="*/ 171061 w 419877"/>
                  <a:gd name="connsiteY3" fmla="*/ 248816 h 285102"/>
                  <a:gd name="connsiteX4" fmla="*/ 0 w 419877"/>
                  <a:gd name="connsiteY4" fmla="*/ 0 h 28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77" h="285102">
                    <a:moveTo>
                      <a:pt x="0" y="0"/>
                    </a:moveTo>
                    <a:lnTo>
                      <a:pt x="419877" y="93306"/>
                    </a:lnTo>
                    <a:lnTo>
                      <a:pt x="383592" y="285102"/>
                    </a:lnTo>
                    <a:lnTo>
                      <a:pt x="171061" y="2488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96">
                <a:extLst>
                  <a:ext uri="{FF2B5EF4-FFF2-40B4-BE49-F238E27FC236}">
                    <a16:creationId xmlns:a16="http://schemas.microsoft.com/office/drawing/2014/main" id="{33450034-9CE5-4DD7-2267-0DC40D5BDABA}"/>
                  </a:ext>
                </a:extLst>
              </p:cNvPr>
              <p:cNvSpPr/>
              <p:nvPr/>
            </p:nvSpPr>
            <p:spPr>
              <a:xfrm>
                <a:off x="5094169" y="3776127"/>
                <a:ext cx="169547" cy="396528"/>
              </a:xfrm>
              <a:custGeom>
                <a:avLst/>
                <a:gdLst>
                  <a:gd name="connsiteX0" fmla="*/ 25919 w 129592"/>
                  <a:gd name="connsiteY0" fmla="*/ 0 h 274734"/>
                  <a:gd name="connsiteX1" fmla="*/ 129592 w 129592"/>
                  <a:gd name="connsiteY1" fmla="*/ 10367 h 274734"/>
                  <a:gd name="connsiteX2" fmla="*/ 98490 w 129592"/>
                  <a:gd name="connsiteY2" fmla="*/ 274734 h 274734"/>
                  <a:gd name="connsiteX3" fmla="*/ 0 w 129592"/>
                  <a:gd name="connsiteY3" fmla="*/ 248816 h 274734"/>
                  <a:gd name="connsiteX4" fmla="*/ 25919 w 129592"/>
                  <a:gd name="connsiteY4" fmla="*/ 0 h 27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592" h="274734">
                    <a:moveTo>
                      <a:pt x="25919" y="0"/>
                    </a:moveTo>
                    <a:lnTo>
                      <a:pt x="129592" y="10367"/>
                    </a:lnTo>
                    <a:lnTo>
                      <a:pt x="98490" y="274734"/>
                    </a:lnTo>
                    <a:lnTo>
                      <a:pt x="0" y="248816"/>
                    </a:lnTo>
                    <a:lnTo>
                      <a:pt x="25919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97">
                <a:extLst>
                  <a:ext uri="{FF2B5EF4-FFF2-40B4-BE49-F238E27FC236}">
                    <a16:creationId xmlns:a16="http://schemas.microsoft.com/office/drawing/2014/main" id="{29C59090-2E04-1C91-0FD8-7489A4A5D26E}"/>
                  </a:ext>
                </a:extLst>
              </p:cNvPr>
              <p:cNvSpPr/>
              <p:nvPr/>
            </p:nvSpPr>
            <p:spPr>
              <a:xfrm>
                <a:off x="1255631" y="3746200"/>
                <a:ext cx="278057" cy="486309"/>
              </a:xfrm>
              <a:custGeom>
                <a:avLst/>
                <a:gdLst>
                  <a:gd name="connsiteX0" fmla="*/ 46653 w 212531"/>
                  <a:gd name="connsiteY0" fmla="*/ 0 h 336939"/>
                  <a:gd name="connsiteX1" fmla="*/ 212531 w 212531"/>
                  <a:gd name="connsiteY1" fmla="*/ 31102 h 336939"/>
                  <a:gd name="connsiteX2" fmla="*/ 155510 w 212531"/>
                  <a:gd name="connsiteY2" fmla="*/ 336939 h 336939"/>
                  <a:gd name="connsiteX3" fmla="*/ 0 w 212531"/>
                  <a:gd name="connsiteY3" fmla="*/ 295469 h 336939"/>
                  <a:gd name="connsiteX4" fmla="*/ 46653 w 212531"/>
                  <a:gd name="connsiteY4" fmla="*/ 0 h 336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531" h="336939">
                    <a:moveTo>
                      <a:pt x="46653" y="0"/>
                    </a:moveTo>
                    <a:lnTo>
                      <a:pt x="212531" y="31102"/>
                    </a:lnTo>
                    <a:lnTo>
                      <a:pt x="155510" y="336939"/>
                    </a:lnTo>
                    <a:lnTo>
                      <a:pt x="0" y="295469"/>
                    </a:lnTo>
                    <a:lnTo>
                      <a:pt x="46653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98">
                <a:extLst>
                  <a:ext uri="{FF2B5EF4-FFF2-40B4-BE49-F238E27FC236}">
                    <a16:creationId xmlns:a16="http://schemas.microsoft.com/office/drawing/2014/main" id="{5383A2CC-6B54-3211-A56C-6E7CB5065613}"/>
                  </a:ext>
                </a:extLst>
              </p:cNvPr>
              <p:cNvSpPr/>
              <p:nvPr/>
            </p:nvSpPr>
            <p:spPr>
              <a:xfrm>
                <a:off x="1710016" y="3828498"/>
                <a:ext cx="1702249" cy="957654"/>
              </a:xfrm>
              <a:custGeom>
                <a:avLst/>
                <a:gdLst>
                  <a:gd name="connsiteX0" fmla="*/ 31102 w 1301102"/>
                  <a:gd name="connsiteY0" fmla="*/ 0 h 663510"/>
                  <a:gd name="connsiteX1" fmla="*/ 0 w 1301102"/>
                  <a:gd name="connsiteY1" fmla="*/ 305837 h 663510"/>
                  <a:gd name="connsiteX2" fmla="*/ 191796 w 1301102"/>
                  <a:gd name="connsiteY2" fmla="*/ 347306 h 663510"/>
                  <a:gd name="connsiteX3" fmla="*/ 440613 w 1301102"/>
                  <a:gd name="connsiteY3" fmla="*/ 518368 h 663510"/>
                  <a:gd name="connsiteX4" fmla="*/ 803470 w 1301102"/>
                  <a:gd name="connsiteY4" fmla="*/ 596123 h 663510"/>
                  <a:gd name="connsiteX5" fmla="*/ 1244082 w 1301102"/>
                  <a:gd name="connsiteY5" fmla="*/ 663510 h 663510"/>
                  <a:gd name="connsiteX6" fmla="*/ 1280368 w 1301102"/>
                  <a:gd name="connsiteY6" fmla="*/ 637592 h 663510"/>
                  <a:gd name="connsiteX7" fmla="*/ 1301102 w 1301102"/>
                  <a:gd name="connsiteY7" fmla="*/ 264368 h 663510"/>
                  <a:gd name="connsiteX8" fmla="*/ 1140409 w 1301102"/>
                  <a:gd name="connsiteY8" fmla="*/ 217715 h 663510"/>
                  <a:gd name="connsiteX9" fmla="*/ 1005633 w 1301102"/>
                  <a:gd name="connsiteY9" fmla="*/ 186613 h 663510"/>
                  <a:gd name="connsiteX10" fmla="*/ 844939 w 1301102"/>
                  <a:gd name="connsiteY10" fmla="*/ 171061 h 663510"/>
                  <a:gd name="connsiteX11" fmla="*/ 844939 w 1301102"/>
                  <a:gd name="connsiteY11" fmla="*/ 171061 h 663510"/>
                  <a:gd name="connsiteX12" fmla="*/ 31102 w 1301102"/>
                  <a:gd name="connsiteY12" fmla="*/ 0 h 663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01102" h="663510">
                    <a:moveTo>
                      <a:pt x="31102" y="0"/>
                    </a:moveTo>
                    <a:lnTo>
                      <a:pt x="0" y="305837"/>
                    </a:lnTo>
                    <a:lnTo>
                      <a:pt x="191796" y="347306"/>
                    </a:lnTo>
                    <a:lnTo>
                      <a:pt x="440613" y="518368"/>
                    </a:lnTo>
                    <a:lnTo>
                      <a:pt x="803470" y="596123"/>
                    </a:lnTo>
                    <a:lnTo>
                      <a:pt x="1244082" y="663510"/>
                    </a:lnTo>
                    <a:lnTo>
                      <a:pt x="1280368" y="637592"/>
                    </a:lnTo>
                    <a:lnTo>
                      <a:pt x="1301102" y="264368"/>
                    </a:lnTo>
                    <a:lnTo>
                      <a:pt x="1140409" y="217715"/>
                    </a:lnTo>
                    <a:lnTo>
                      <a:pt x="1005633" y="186613"/>
                    </a:lnTo>
                    <a:lnTo>
                      <a:pt x="844939" y="171061"/>
                    </a:lnTo>
                    <a:lnTo>
                      <a:pt x="844939" y="171061"/>
                    </a:lnTo>
                    <a:lnTo>
                      <a:pt x="31102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99">
                <a:extLst>
                  <a:ext uri="{FF2B5EF4-FFF2-40B4-BE49-F238E27FC236}">
                    <a16:creationId xmlns:a16="http://schemas.microsoft.com/office/drawing/2014/main" id="{3A3B5744-106B-F9FC-3BE4-9283FF667ECC}"/>
                  </a:ext>
                </a:extLst>
              </p:cNvPr>
              <p:cNvSpPr/>
              <p:nvPr/>
            </p:nvSpPr>
            <p:spPr>
              <a:xfrm>
                <a:off x="3425830" y="4105320"/>
                <a:ext cx="963025" cy="912764"/>
              </a:xfrm>
              <a:custGeom>
                <a:avLst/>
                <a:gdLst>
                  <a:gd name="connsiteX0" fmla="*/ 119224 w 736081"/>
                  <a:gd name="connsiteY0" fmla="*/ 0 h 632408"/>
                  <a:gd name="connsiteX1" fmla="*/ 0 w 736081"/>
                  <a:gd name="connsiteY1" fmla="*/ 575388 h 632408"/>
                  <a:gd name="connsiteX2" fmla="*/ 362857 w 736081"/>
                  <a:gd name="connsiteY2" fmla="*/ 632408 h 632408"/>
                  <a:gd name="connsiteX3" fmla="*/ 668694 w 736081"/>
                  <a:gd name="connsiteY3" fmla="*/ 378408 h 632408"/>
                  <a:gd name="connsiteX4" fmla="*/ 508000 w 736081"/>
                  <a:gd name="connsiteY4" fmla="*/ 217714 h 632408"/>
                  <a:gd name="connsiteX5" fmla="*/ 736081 w 736081"/>
                  <a:gd name="connsiteY5" fmla="*/ 93306 h 632408"/>
                  <a:gd name="connsiteX6" fmla="*/ 119224 w 736081"/>
                  <a:gd name="connsiteY6" fmla="*/ 0 h 63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081" h="632408">
                    <a:moveTo>
                      <a:pt x="119224" y="0"/>
                    </a:moveTo>
                    <a:lnTo>
                      <a:pt x="0" y="575388"/>
                    </a:lnTo>
                    <a:lnTo>
                      <a:pt x="362857" y="632408"/>
                    </a:lnTo>
                    <a:lnTo>
                      <a:pt x="668694" y="378408"/>
                    </a:lnTo>
                    <a:lnTo>
                      <a:pt x="508000" y="217714"/>
                    </a:lnTo>
                    <a:lnTo>
                      <a:pt x="736081" y="93306"/>
                    </a:lnTo>
                    <a:lnTo>
                      <a:pt x="119224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00">
                <a:extLst>
                  <a:ext uri="{FF2B5EF4-FFF2-40B4-BE49-F238E27FC236}">
                    <a16:creationId xmlns:a16="http://schemas.microsoft.com/office/drawing/2014/main" id="{3448AE17-2E36-64D2-536B-5A1137306E21}"/>
                  </a:ext>
                </a:extLst>
              </p:cNvPr>
              <p:cNvSpPr/>
              <p:nvPr/>
            </p:nvSpPr>
            <p:spPr>
              <a:xfrm>
                <a:off x="6721818" y="3708790"/>
                <a:ext cx="203456" cy="202006"/>
              </a:xfrm>
              <a:custGeom>
                <a:avLst/>
                <a:gdLst>
                  <a:gd name="connsiteX0" fmla="*/ 0 w 155510"/>
                  <a:gd name="connsiteY0" fmla="*/ 5184 h 139960"/>
                  <a:gd name="connsiteX1" fmla="*/ 5184 w 155510"/>
                  <a:gd name="connsiteY1" fmla="*/ 139960 h 139960"/>
                  <a:gd name="connsiteX2" fmla="*/ 155510 w 155510"/>
                  <a:gd name="connsiteY2" fmla="*/ 139960 h 139960"/>
                  <a:gd name="connsiteX3" fmla="*/ 150327 w 155510"/>
                  <a:gd name="connsiteY3" fmla="*/ 0 h 139960"/>
                  <a:gd name="connsiteX4" fmla="*/ 0 w 155510"/>
                  <a:gd name="connsiteY4" fmla="*/ 5184 h 139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10" h="139960">
                    <a:moveTo>
                      <a:pt x="0" y="5184"/>
                    </a:moveTo>
                    <a:lnTo>
                      <a:pt x="5184" y="139960"/>
                    </a:lnTo>
                    <a:lnTo>
                      <a:pt x="155510" y="139960"/>
                    </a:lnTo>
                    <a:lnTo>
                      <a:pt x="150327" y="0"/>
                    </a:lnTo>
                    <a:lnTo>
                      <a:pt x="0" y="5184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01">
                <a:extLst>
                  <a:ext uri="{FF2B5EF4-FFF2-40B4-BE49-F238E27FC236}">
                    <a16:creationId xmlns:a16="http://schemas.microsoft.com/office/drawing/2014/main" id="{95A94764-DEA7-B98B-9C84-8B3FCEDA3AB8}"/>
                  </a:ext>
                </a:extLst>
              </p:cNvPr>
              <p:cNvSpPr/>
              <p:nvPr/>
            </p:nvSpPr>
            <p:spPr>
              <a:xfrm>
                <a:off x="6653999" y="1307173"/>
                <a:ext cx="1607303" cy="1421518"/>
              </a:xfrm>
              <a:custGeom>
                <a:avLst/>
                <a:gdLst>
                  <a:gd name="connsiteX0" fmla="*/ 124409 w 1228531"/>
                  <a:gd name="connsiteY0" fmla="*/ 984898 h 984898"/>
                  <a:gd name="connsiteX1" fmla="*/ 1228531 w 1228531"/>
                  <a:gd name="connsiteY1" fmla="*/ 673878 h 984898"/>
                  <a:gd name="connsiteX2" fmla="*/ 1010817 w 1228531"/>
                  <a:gd name="connsiteY2" fmla="*/ 72572 h 984898"/>
                  <a:gd name="connsiteX3" fmla="*/ 855306 w 1228531"/>
                  <a:gd name="connsiteY3" fmla="*/ 0 h 984898"/>
                  <a:gd name="connsiteX4" fmla="*/ 404327 w 1228531"/>
                  <a:gd name="connsiteY4" fmla="*/ 196980 h 984898"/>
                  <a:gd name="connsiteX5" fmla="*/ 98490 w 1228531"/>
                  <a:gd name="connsiteY5" fmla="*/ 393959 h 984898"/>
                  <a:gd name="connsiteX6" fmla="*/ 0 w 1228531"/>
                  <a:gd name="connsiteY6" fmla="*/ 565021 h 984898"/>
                  <a:gd name="connsiteX7" fmla="*/ 124409 w 1228531"/>
                  <a:gd name="connsiteY7" fmla="*/ 984898 h 98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8531" h="984898">
                    <a:moveTo>
                      <a:pt x="124409" y="984898"/>
                    </a:moveTo>
                    <a:lnTo>
                      <a:pt x="1228531" y="673878"/>
                    </a:lnTo>
                    <a:lnTo>
                      <a:pt x="1010817" y="72572"/>
                    </a:lnTo>
                    <a:lnTo>
                      <a:pt x="855306" y="0"/>
                    </a:lnTo>
                    <a:lnTo>
                      <a:pt x="404327" y="196980"/>
                    </a:lnTo>
                    <a:lnTo>
                      <a:pt x="98490" y="393959"/>
                    </a:lnTo>
                    <a:lnTo>
                      <a:pt x="0" y="565021"/>
                    </a:lnTo>
                    <a:lnTo>
                      <a:pt x="124409" y="98489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02">
                <a:extLst>
                  <a:ext uri="{FF2B5EF4-FFF2-40B4-BE49-F238E27FC236}">
                    <a16:creationId xmlns:a16="http://schemas.microsoft.com/office/drawing/2014/main" id="{44F8C1ED-AFF9-B6C7-E15C-5384F4CBCC54}"/>
                  </a:ext>
                </a:extLst>
              </p:cNvPr>
              <p:cNvSpPr/>
              <p:nvPr/>
            </p:nvSpPr>
            <p:spPr>
              <a:xfrm>
                <a:off x="509626" y="3626493"/>
                <a:ext cx="820607" cy="561126"/>
              </a:xfrm>
              <a:custGeom>
                <a:avLst/>
                <a:gdLst>
                  <a:gd name="connsiteX0" fmla="*/ 0 w 627225"/>
                  <a:gd name="connsiteY0" fmla="*/ 0 h 388776"/>
                  <a:gd name="connsiteX1" fmla="*/ 627225 w 627225"/>
                  <a:gd name="connsiteY1" fmla="*/ 93306 h 388776"/>
                  <a:gd name="connsiteX2" fmla="*/ 570204 w 627225"/>
                  <a:gd name="connsiteY2" fmla="*/ 388776 h 388776"/>
                  <a:gd name="connsiteX3" fmla="*/ 513184 w 627225"/>
                  <a:gd name="connsiteY3" fmla="*/ 373225 h 388776"/>
                  <a:gd name="connsiteX4" fmla="*/ 466531 w 627225"/>
                  <a:gd name="connsiteY4" fmla="*/ 362857 h 388776"/>
                  <a:gd name="connsiteX5" fmla="*/ 72572 w 627225"/>
                  <a:gd name="connsiteY5" fmla="*/ 285102 h 388776"/>
                  <a:gd name="connsiteX6" fmla="*/ 5184 w 627225"/>
                  <a:gd name="connsiteY6" fmla="*/ 212531 h 388776"/>
                  <a:gd name="connsiteX7" fmla="*/ 0 w 627225"/>
                  <a:gd name="connsiteY7" fmla="*/ 0 h 388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225" h="388776">
                    <a:moveTo>
                      <a:pt x="0" y="0"/>
                    </a:moveTo>
                    <a:lnTo>
                      <a:pt x="627225" y="93306"/>
                    </a:lnTo>
                    <a:lnTo>
                      <a:pt x="570204" y="388776"/>
                    </a:lnTo>
                    <a:cubicBezTo>
                      <a:pt x="551197" y="383592"/>
                      <a:pt x="532297" y="378003"/>
                      <a:pt x="513184" y="373225"/>
                    </a:cubicBezTo>
                    <a:cubicBezTo>
                      <a:pt x="497729" y="369361"/>
                      <a:pt x="466531" y="362857"/>
                      <a:pt x="466531" y="362857"/>
                    </a:cubicBezTo>
                    <a:lnTo>
                      <a:pt x="72572" y="285102"/>
                    </a:lnTo>
                    <a:lnTo>
                      <a:pt x="5184" y="2125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03">
                <a:extLst>
                  <a:ext uri="{FF2B5EF4-FFF2-40B4-BE49-F238E27FC236}">
                    <a16:creationId xmlns:a16="http://schemas.microsoft.com/office/drawing/2014/main" id="{44A08CE7-208E-CDEB-A069-2E0D73F4105E}"/>
                  </a:ext>
                </a:extLst>
              </p:cNvPr>
              <p:cNvSpPr/>
              <p:nvPr/>
            </p:nvSpPr>
            <p:spPr>
              <a:xfrm>
                <a:off x="1459087" y="3791090"/>
                <a:ext cx="271275" cy="486309"/>
              </a:xfrm>
              <a:custGeom>
                <a:avLst/>
                <a:gdLst>
                  <a:gd name="connsiteX0" fmla="*/ 57021 w 207347"/>
                  <a:gd name="connsiteY0" fmla="*/ 0 h 336939"/>
                  <a:gd name="connsiteX1" fmla="*/ 207347 w 207347"/>
                  <a:gd name="connsiteY1" fmla="*/ 41469 h 336939"/>
                  <a:gd name="connsiteX2" fmla="*/ 176245 w 207347"/>
                  <a:gd name="connsiteY2" fmla="*/ 336939 h 336939"/>
                  <a:gd name="connsiteX3" fmla="*/ 0 w 207347"/>
                  <a:gd name="connsiteY3" fmla="*/ 295469 h 336939"/>
                  <a:gd name="connsiteX4" fmla="*/ 57021 w 207347"/>
                  <a:gd name="connsiteY4" fmla="*/ 0 h 336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347" h="336939">
                    <a:moveTo>
                      <a:pt x="57021" y="0"/>
                    </a:moveTo>
                    <a:lnTo>
                      <a:pt x="207347" y="41469"/>
                    </a:lnTo>
                    <a:lnTo>
                      <a:pt x="176245" y="336939"/>
                    </a:lnTo>
                    <a:lnTo>
                      <a:pt x="0" y="295469"/>
                    </a:lnTo>
                    <a:lnTo>
                      <a:pt x="57021" y="0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04">
                <a:extLst>
                  <a:ext uri="{FF2B5EF4-FFF2-40B4-BE49-F238E27FC236}">
                    <a16:creationId xmlns:a16="http://schemas.microsoft.com/office/drawing/2014/main" id="{559117F1-6559-BED5-DB16-72D6EFC678DA}"/>
                  </a:ext>
                </a:extLst>
              </p:cNvPr>
              <p:cNvSpPr/>
              <p:nvPr/>
            </p:nvSpPr>
            <p:spPr>
              <a:xfrm>
                <a:off x="3778487" y="3259891"/>
                <a:ext cx="759569" cy="620979"/>
              </a:xfrm>
              <a:custGeom>
                <a:avLst/>
                <a:gdLst>
                  <a:gd name="connsiteX0" fmla="*/ 51837 w 580571"/>
                  <a:gd name="connsiteY0" fmla="*/ 0 h 430245"/>
                  <a:gd name="connsiteX1" fmla="*/ 0 w 580571"/>
                  <a:gd name="connsiteY1" fmla="*/ 191796 h 430245"/>
                  <a:gd name="connsiteX2" fmla="*/ 114041 w 580571"/>
                  <a:gd name="connsiteY2" fmla="*/ 347306 h 430245"/>
                  <a:gd name="connsiteX3" fmla="*/ 176245 w 580571"/>
                  <a:gd name="connsiteY3" fmla="*/ 357674 h 430245"/>
                  <a:gd name="connsiteX4" fmla="*/ 508000 w 580571"/>
                  <a:gd name="connsiteY4" fmla="*/ 430245 h 430245"/>
                  <a:gd name="connsiteX5" fmla="*/ 580571 w 580571"/>
                  <a:gd name="connsiteY5" fmla="*/ 98490 h 430245"/>
                  <a:gd name="connsiteX6" fmla="*/ 222898 w 580571"/>
                  <a:gd name="connsiteY6" fmla="*/ 41469 h 430245"/>
                  <a:gd name="connsiteX7" fmla="*/ 191796 w 580571"/>
                  <a:gd name="connsiteY7" fmla="*/ 196980 h 430245"/>
                  <a:gd name="connsiteX8" fmla="*/ 103673 w 580571"/>
                  <a:gd name="connsiteY8" fmla="*/ 186612 h 430245"/>
                  <a:gd name="connsiteX9" fmla="*/ 129592 w 580571"/>
                  <a:gd name="connsiteY9" fmla="*/ 15551 h 430245"/>
                  <a:gd name="connsiteX10" fmla="*/ 51837 w 580571"/>
                  <a:gd name="connsiteY10" fmla="*/ 0 h 43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571" h="430245">
                    <a:moveTo>
                      <a:pt x="51837" y="0"/>
                    </a:moveTo>
                    <a:lnTo>
                      <a:pt x="0" y="191796"/>
                    </a:lnTo>
                    <a:lnTo>
                      <a:pt x="114041" y="347306"/>
                    </a:lnTo>
                    <a:lnTo>
                      <a:pt x="176245" y="357674"/>
                    </a:lnTo>
                    <a:lnTo>
                      <a:pt x="508000" y="430245"/>
                    </a:lnTo>
                    <a:lnTo>
                      <a:pt x="580571" y="98490"/>
                    </a:lnTo>
                    <a:lnTo>
                      <a:pt x="222898" y="41469"/>
                    </a:lnTo>
                    <a:lnTo>
                      <a:pt x="191796" y="196980"/>
                    </a:lnTo>
                    <a:lnTo>
                      <a:pt x="103673" y="186612"/>
                    </a:lnTo>
                    <a:lnTo>
                      <a:pt x="129592" y="15551"/>
                    </a:lnTo>
                    <a:lnTo>
                      <a:pt x="51837" y="0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105">
                <a:extLst>
                  <a:ext uri="{FF2B5EF4-FFF2-40B4-BE49-F238E27FC236}">
                    <a16:creationId xmlns:a16="http://schemas.microsoft.com/office/drawing/2014/main" id="{1E73E33F-F049-6E26-2B04-A9BF9A6DB57E}"/>
                  </a:ext>
                </a:extLst>
              </p:cNvPr>
              <p:cNvSpPr/>
              <p:nvPr/>
            </p:nvSpPr>
            <p:spPr>
              <a:xfrm>
                <a:off x="4436328" y="3454415"/>
                <a:ext cx="508641" cy="695795"/>
              </a:xfrm>
              <a:custGeom>
                <a:avLst/>
                <a:gdLst>
                  <a:gd name="connsiteX0" fmla="*/ 119225 w 388776"/>
                  <a:gd name="connsiteY0" fmla="*/ 0 h 482081"/>
                  <a:gd name="connsiteX1" fmla="*/ 388776 w 388776"/>
                  <a:gd name="connsiteY1" fmla="*/ 36285 h 482081"/>
                  <a:gd name="connsiteX2" fmla="*/ 311021 w 388776"/>
                  <a:gd name="connsiteY2" fmla="*/ 399142 h 482081"/>
                  <a:gd name="connsiteX3" fmla="*/ 0 w 388776"/>
                  <a:gd name="connsiteY3" fmla="*/ 482081 h 482081"/>
                  <a:gd name="connsiteX4" fmla="*/ 119225 w 388776"/>
                  <a:gd name="connsiteY4" fmla="*/ 0 h 48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776" h="482081">
                    <a:moveTo>
                      <a:pt x="119225" y="0"/>
                    </a:moveTo>
                    <a:lnTo>
                      <a:pt x="388776" y="36285"/>
                    </a:lnTo>
                    <a:lnTo>
                      <a:pt x="311021" y="399142"/>
                    </a:lnTo>
                    <a:lnTo>
                      <a:pt x="0" y="482081"/>
                    </a:lnTo>
                    <a:lnTo>
                      <a:pt x="119225" y="0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106">
                <a:extLst>
                  <a:ext uri="{FF2B5EF4-FFF2-40B4-BE49-F238E27FC236}">
                    <a16:creationId xmlns:a16="http://schemas.microsoft.com/office/drawing/2014/main" id="{7E35BD77-FA38-7CEA-4F39-A4834C79FF37}"/>
                  </a:ext>
                </a:extLst>
              </p:cNvPr>
              <p:cNvSpPr/>
              <p:nvPr/>
            </p:nvSpPr>
            <p:spPr>
              <a:xfrm>
                <a:off x="4877150" y="3506786"/>
                <a:ext cx="291620" cy="635943"/>
              </a:xfrm>
              <a:custGeom>
                <a:avLst/>
                <a:gdLst>
                  <a:gd name="connsiteX0" fmla="*/ 82939 w 222898"/>
                  <a:gd name="connsiteY0" fmla="*/ 0 h 440613"/>
                  <a:gd name="connsiteX1" fmla="*/ 222898 w 222898"/>
                  <a:gd name="connsiteY1" fmla="*/ 36286 h 440613"/>
                  <a:gd name="connsiteX2" fmla="*/ 145143 w 222898"/>
                  <a:gd name="connsiteY2" fmla="*/ 440613 h 440613"/>
                  <a:gd name="connsiteX3" fmla="*/ 88122 w 222898"/>
                  <a:gd name="connsiteY3" fmla="*/ 430245 h 440613"/>
                  <a:gd name="connsiteX4" fmla="*/ 0 w 222898"/>
                  <a:gd name="connsiteY4" fmla="*/ 414694 h 440613"/>
                  <a:gd name="connsiteX5" fmla="*/ 82939 w 222898"/>
                  <a:gd name="connsiteY5" fmla="*/ 0 h 44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898" h="440613">
                    <a:moveTo>
                      <a:pt x="82939" y="0"/>
                    </a:moveTo>
                    <a:lnTo>
                      <a:pt x="222898" y="36286"/>
                    </a:lnTo>
                    <a:lnTo>
                      <a:pt x="145143" y="440613"/>
                    </a:lnTo>
                    <a:lnTo>
                      <a:pt x="88122" y="430245"/>
                    </a:lnTo>
                    <a:lnTo>
                      <a:pt x="0" y="414694"/>
                    </a:lnTo>
                    <a:lnTo>
                      <a:pt x="82939" y="0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741A6451-7102-E243-997A-B447D252D029}"/>
                  </a:ext>
                </a:extLst>
              </p:cNvPr>
              <p:cNvSpPr/>
              <p:nvPr/>
            </p:nvSpPr>
            <p:spPr>
              <a:xfrm>
                <a:off x="5148424" y="3559158"/>
                <a:ext cx="684969" cy="845429"/>
              </a:xfrm>
              <a:custGeom>
                <a:avLst/>
                <a:gdLst>
                  <a:gd name="connsiteX0" fmla="*/ 31102 w 523551"/>
                  <a:gd name="connsiteY0" fmla="*/ 0 h 585755"/>
                  <a:gd name="connsiteX1" fmla="*/ 523551 w 523551"/>
                  <a:gd name="connsiteY1" fmla="*/ 98490 h 585755"/>
                  <a:gd name="connsiteX2" fmla="*/ 425061 w 523551"/>
                  <a:gd name="connsiteY2" fmla="*/ 585755 h 585755"/>
                  <a:gd name="connsiteX3" fmla="*/ 181428 w 523551"/>
                  <a:gd name="connsiteY3" fmla="*/ 528735 h 585755"/>
                  <a:gd name="connsiteX4" fmla="*/ 114041 w 523551"/>
                  <a:gd name="connsiteY4" fmla="*/ 435429 h 585755"/>
                  <a:gd name="connsiteX5" fmla="*/ 57020 w 523551"/>
                  <a:gd name="connsiteY5" fmla="*/ 419878 h 585755"/>
                  <a:gd name="connsiteX6" fmla="*/ 82939 w 523551"/>
                  <a:gd name="connsiteY6" fmla="*/ 160694 h 585755"/>
                  <a:gd name="connsiteX7" fmla="*/ 0 w 523551"/>
                  <a:gd name="connsiteY7" fmla="*/ 139959 h 585755"/>
                  <a:gd name="connsiteX8" fmla="*/ 31102 w 523551"/>
                  <a:gd name="connsiteY8" fmla="*/ 0 h 585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3551" h="585755">
                    <a:moveTo>
                      <a:pt x="31102" y="0"/>
                    </a:moveTo>
                    <a:lnTo>
                      <a:pt x="523551" y="98490"/>
                    </a:lnTo>
                    <a:lnTo>
                      <a:pt x="425061" y="585755"/>
                    </a:lnTo>
                    <a:lnTo>
                      <a:pt x="181428" y="528735"/>
                    </a:lnTo>
                    <a:lnTo>
                      <a:pt x="114041" y="435429"/>
                    </a:lnTo>
                    <a:lnTo>
                      <a:pt x="57020" y="419878"/>
                    </a:lnTo>
                    <a:lnTo>
                      <a:pt x="82939" y="160694"/>
                    </a:lnTo>
                    <a:lnTo>
                      <a:pt x="0" y="139959"/>
                    </a:lnTo>
                    <a:lnTo>
                      <a:pt x="31102" y="0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id="{8AC0BD4F-983C-A6CE-C48A-417E9719D021}"/>
                  </a:ext>
                </a:extLst>
              </p:cNvPr>
              <p:cNvSpPr/>
              <p:nvPr/>
            </p:nvSpPr>
            <p:spPr>
              <a:xfrm>
                <a:off x="5819830" y="3708790"/>
                <a:ext cx="386566" cy="329194"/>
              </a:xfrm>
              <a:custGeom>
                <a:avLst/>
                <a:gdLst>
                  <a:gd name="connsiteX0" fmla="*/ 31102 w 295469"/>
                  <a:gd name="connsiteY0" fmla="*/ 0 h 228082"/>
                  <a:gd name="connsiteX1" fmla="*/ 0 w 295469"/>
                  <a:gd name="connsiteY1" fmla="*/ 222898 h 228082"/>
                  <a:gd name="connsiteX2" fmla="*/ 248816 w 295469"/>
                  <a:gd name="connsiteY2" fmla="*/ 228082 h 228082"/>
                  <a:gd name="connsiteX3" fmla="*/ 295469 w 295469"/>
                  <a:gd name="connsiteY3" fmla="*/ 0 h 228082"/>
                  <a:gd name="connsiteX4" fmla="*/ 31102 w 295469"/>
                  <a:gd name="connsiteY4" fmla="*/ 0 h 22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69" h="228082">
                    <a:moveTo>
                      <a:pt x="31102" y="0"/>
                    </a:moveTo>
                    <a:lnTo>
                      <a:pt x="0" y="222898"/>
                    </a:lnTo>
                    <a:lnTo>
                      <a:pt x="248816" y="228082"/>
                    </a:lnTo>
                    <a:lnTo>
                      <a:pt x="295469" y="0"/>
                    </a:lnTo>
                    <a:lnTo>
                      <a:pt x="31102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id="{19585DC3-9F60-20DC-C431-5EE777868B7A}"/>
                  </a:ext>
                </a:extLst>
              </p:cNvPr>
              <p:cNvSpPr/>
              <p:nvPr/>
            </p:nvSpPr>
            <p:spPr>
              <a:xfrm>
                <a:off x="5765574" y="3716273"/>
                <a:ext cx="1139354" cy="905283"/>
              </a:xfrm>
              <a:custGeom>
                <a:avLst/>
                <a:gdLst>
                  <a:gd name="connsiteX0" fmla="*/ 51837 w 870857"/>
                  <a:gd name="connsiteY0" fmla="*/ 233265 h 627225"/>
                  <a:gd name="connsiteX1" fmla="*/ 0 w 870857"/>
                  <a:gd name="connsiteY1" fmla="*/ 528735 h 627225"/>
                  <a:gd name="connsiteX2" fmla="*/ 653143 w 870857"/>
                  <a:gd name="connsiteY2" fmla="*/ 627225 h 627225"/>
                  <a:gd name="connsiteX3" fmla="*/ 668694 w 870857"/>
                  <a:gd name="connsiteY3" fmla="*/ 383592 h 627225"/>
                  <a:gd name="connsiteX4" fmla="*/ 870857 w 870857"/>
                  <a:gd name="connsiteY4" fmla="*/ 373225 h 627225"/>
                  <a:gd name="connsiteX5" fmla="*/ 870857 w 870857"/>
                  <a:gd name="connsiteY5" fmla="*/ 129592 h 627225"/>
                  <a:gd name="connsiteX6" fmla="*/ 704980 w 870857"/>
                  <a:gd name="connsiteY6" fmla="*/ 129592 h 627225"/>
                  <a:gd name="connsiteX7" fmla="*/ 715347 w 870857"/>
                  <a:gd name="connsiteY7" fmla="*/ 0 h 627225"/>
                  <a:gd name="connsiteX8" fmla="*/ 347306 w 870857"/>
                  <a:gd name="connsiteY8" fmla="*/ 0 h 627225"/>
                  <a:gd name="connsiteX9" fmla="*/ 305837 w 870857"/>
                  <a:gd name="connsiteY9" fmla="*/ 228082 h 627225"/>
                  <a:gd name="connsiteX10" fmla="*/ 51837 w 870857"/>
                  <a:gd name="connsiteY10" fmla="*/ 233265 h 62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0857" h="627225">
                    <a:moveTo>
                      <a:pt x="51837" y="233265"/>
                    </a:moveTo>
                    <a:lnTo>
                      <a:pt x="0" y="528735"/>
                    </a:lnTo>
                    <a:lnTo>
                      <a:pt x="653143" y="627225"/>
                    </a:lnTo>
                    <a:lnTo>
                      <a:pt x="668694" y="383592"/>
                    </a:lnTo>
                    <a:lnTo>
                      <a:pt x="870857" y="373225"/>
                    </a:lnTo>
                    <a:lnTo>
                      <a:pt x="870857" y="129592"/>
                    </a:lnTo>
                    <a:lnTo>
                      <a:pt x="704980" y="129592"/>
                    </a:lnTo>
                    <a:lnTo>
                      <a:pt x="715347" y="0"/>
                    </a:lnTo>
                    <a:lnTo>
                      <a:pt x="347306" y="0"/>
                    </a:lnTo>
                    <a:lnTo>
                      <a:pt x="305837" y="228082"/>
                    </a:lnTo>
                    <a:lnTo>
                      <a:pt x="51837" y="233265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id="{555E989D-9DD0-6E3A-EC5B-7713C1AE937C}"/>
                  </a:ext>
                </a:extLst>
              </p:cNvPr>
              <p:cNvSpPr/>
              <p:nvPr/>
            </p:nvSpPr>
            <p:spPr>
              <a:xfrm>
                <a:off x="6945619" y="3731237"/>
                <a:ext cx="332312" cy="920245"/>
              </a:xfrm>
              <a:custGeom>
                <a:avLst/>
                <a:gdLst>
                  <a:gd name="connsiteX0" fmla="*/ 5184 w 254000"/>
                  <a:gd name="connsiteY0" fmla="*/ 0 h 637591"/>
                  <a:gd name="connsiteX1" fmla="*/ 0 w 254000"/>
                  <a:gd name="connsiteY1" fmla="*/ 637591 h 637591"/>
                  <a:gd name="connsiteX2" fmla="*/ 238449 w 254000"/>
                  <a:gd name="connsiteY2" fmla="*/ 590938 h 637591"/>
                  <a:gd name="connsiteX3" fmla="*/ 238449 w 254000"/>
                  <a:gd name="connsiteY3" fmla="*/ 539102 h 637591"/>
                  <a:gd name="connsiteX4" fmla="*/ 254000 w 254000"/>
                  <a:gd name="connsiteY4" fmla="*/ 0 h 637591"/>
                  <a:gd name="connsiteX5" fmla="*/ 5184 w 254000"/>
                  <a:gd name="connsiteY5" fmla="*/ 0 h 637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000" h="637591">
                    <a:moveTo>
                      <a:pt x="5184" y="0"/>
                    </a:moveTo>
                    <a:lnTo>
                      <a:pt x="0" y="637591"/>
                    </a:lnTo>
                    <a:lnTo>
                      <a:pt x="238449" y="590938"/>
                    </a:lnTo>
                    <a:lnTo>
                      <a:pt x="238449" y="539102"/>
                    </a:lnTo>
                    <a:lnTo>
                      <a:pt x="254000" y="0"/>
                    </a:lnTo>
                    <a:lnTo>
                      <a:pt x="5184" y="0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id="{5E011ACD-A511-B791-9E16-E3D59E7EDB3E}"/>
                  </a:ext>
                </a:extLst>
              </p:cNvPr>
              <p:cNvSpPr/>
              <p:nvPr/>
            </p:nvSpPr>
            <p:spPr>
              <a:xfrm>
                <a:off x="7589897" y="3768645"/>
                <a:ext cx="400131" cy="740686"/>
              </a:xfrm>
              <a:custGeom>
                <a:avLst/>
                <a:gdLst>
                  <a:gd name="connsiteX0" fmla="*/ 10368 w 305837"/>
                  <a:gd name="connsiteY0" fmla="*/ 5184 h 513184"/>
                  <a:gd name="connsiteX1" fmla="*/ 0 w 305837"/>
                  <a:gd name="connsiteY1" fmla="*/ 513184 h 513184"/>
                  <a:gd name="connsiteX2" fmla="*/ 305837 w 305837"/>
                  <a:gd name="connsiteY2" fmla="*/ 160694 h 513184"/>
                  <a:gd name="connsiteX3" fmla="*/ 181429 w 305837"/>
                  <a:gd name="connsiteY3" fmla="*/ 114041 h 513184"/>
                  <a:gd name="connsiteX4" fmla="*/ 67388 w 305837"/>
                  <a:gd name="connsiteY4" fmla="*/ 0 h 513184"/>
                  <a:gd name="connsiteX5" fmla="*/ 10368 w 305837"/>
                  <a:gd name="connsiteY5" fmla="*/ 5184 h 513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837" h="513184">
                    <a:moveTo>
                      <a:pt x="10368" y="5184"/>
                    </a:moveTo>
                    <a:lnTo>
                      <a:pt x="0" y="513184"/>
                    </a:lnTo>
                    <a:lnTo>
                      <a:pt x="305837" y="160694"/>
                    </a:lnTo>
                    <a:lnTo>
                      <a:pt x="181429" y="114041"/>
                    </a:lnTo>
                    <a:lnTo>
                      <a:pt x="67388" y="0"/>
                    </a:lnTo>
                    <a:lnTo>
                      <a:pt x="10368" y="5184"/>
                    </a:lnTo>
                    <a:close/>
                  </a:path>
                </a:pathLst>
              </a:custGeom>
              <a:solidFill>
                <a:srgbClr val="D8D340"/>
              </a:solidFill>
              <a:ln w="25400">
                <a:solidFill>
                  <a:srgbClr val="EB76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id="{7B0A2F21-9B02-3D1A-5A31-BCF914A80B79}"/>
                  </a:ext>
                </a:extLst>
              </p:cNvPr>
              <p:cNvSpPr/>
              <p:nvPr/>
            </p:nvSpPr>
            <p:spPr>
              <a:xfrm>
                <a:off x="3534340" y="3431970"/>
                <a:ext cx="217019" cy="433937"/>
              </a:xfrm>
              <a:custGeom>
                <a:avLst/>
                <a:gdLst>
                  <a:gd name="connsiteX0" fmla="*/ 67387 w 165877"/>
                  <a:gd name="connsiteY0" fmla="*/ 0 h 300653"/>
                  <a:gd name="connsiteX1" fmla="*/ 165877 w 165877"/>
                  <a:gd name="connsiteY1" fmla="*/ 31102 h 300653"/>
                  <a:gd name="connsiteX2" fmla="*/ 108857 w 165877"/>
                  <a:gd name="connsiteY2" fmla="*/ 300653 h 300653"/>
                  <a:gd name="connsiteX3" fmla="*/ 0 w 165877"/>
                  <a:gd name="connsiteY3" fmla="*/ 285102 h 300653"/>
                  <a:gd name="connsiteX4" fmla="*/ 67387 w 165877"/>
                  <a:gd name="connsiteY4" fmla="*/ 0 h 30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877" h="300653">
                    <a:moveTo>
                      <a:pt x="67387" y="0"/>
                    </a:moveTo>
                    <a:lnTo>
                      <a:pt x="165877" y="31102"/>
                    </a:lnTo>
                    <a:lnTo>
                      <a:pt x="108857" y="300653"/>
                    </a:lnTo>
                    <a:lnTo>
                      <a:pt x="0" y="285102"/>
                    </a:lnTo>
                    <a:lnTo>
                      <a:pt x="673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id="{772C54F3-0671-671D-50AE-C8E394B2EA52}"/>
                  </a:ext>
                </a:extLst>
              </p:cNvPr>
              <p:cNvSpPr/>
              <p:nvPr/>
            </p:nvSpPr>
            <p:spPr>
              <a:xfrm>
                <a:off x="3717450" y="3708790"/>
                <a:ext cx="128856" cy="224451"/>
              </a:xfrm>
              <a:custGeom>
                <a:avLst/>
                <a:gdLst>
                  <a:gd name="connsiteX0" fmla="*/ 31102 w 98490"/>
                  <a:gd name="connsiteY0" fmla="*/ 0 h 155511"/>
                  <a:gd name="connsiteX1" fmla="*/ 0 w 98490"/>
                  <a:gd name="connsiteY1" fmla="*/ 145143 h 155511"/>
                  <a:gd name="connsiteX2" fmla="*/ 67387 w 98490"/>
                  <a:gd name="connsiteY2" fmla="*/ 155511 h 155511"/>
                  <a:gd name="connsiteX3" fmla="*/ 98490 w 98490"/>
                  <a:gd name="connsiteY3" fmla="*/ 15552 h 155511"/>
                  <a:gd name="connsiteX4" fmla="*/ 31102 w 98490"/>
                  <a:gd name="connsiteY4" fmla="*/ 0 h 155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490" h="155511">
                    <a:moveTo>
                      <a:pt x="31102" y="0"/>
                    </a:moveTo>
                    <a:lnTo>
                      <a:pt x="0" y="145143"/>
                    </a:lnTo>
                    <a:lnTo>
                      <a:pt x="67387" y="155511"/>
                    </a:lnTo>
                    <a:lnTo>
                      <a:pt x="98490" y="15552"/>
                    </a:lnTo>
                    <a:lnTo>
                      <a:pt x="31102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114">
                <a:extLst>
                  <a:ext uri="{FF2B5EF4-FFF2-40B4-BE49-F238E27FC236}">
                    <a16:creationId xmlns:a16="http://schemas.microsoft.com/office/drawing/2014/main" id="{A524F878-DFFB-0ADB-5B02-B0C7C96BD3B1}"/>
                  </a:ext>
                </a:extLst>
              </p:cNvPr>
              <p:cNvSpPr/>
              <p:nvPr/>
            </p:nvSpPr>
            <p:spPr>
              <a:xfrm>
                <a:off x="3920906" y="3289818"/>
                <a:ext cx="135637" cy="231932"/>
              </a:xfrm>
              <a:custGeom>
                <a:avLst/>
                <a:gdLst>
                  <a:gd name="connsiteX0" fmla="*/ 25918 w 103673"/>
                  <a:gd name="connsiteY0" fmla="*/ 0 h 160694"/>
                  <a:gd name="connsiteX1" fmla="*/ 0 w 103673"/>
                  <a:gd name="connsiteY1" fmla="*/ 150326 h 160694"/>
                  <a:gd name="connsiteX2" fmla="*/ 72571 w 103673"/>
                  <a:gd name="connsiteY2" fmla="*/ 160694 h 160694"/>
                  <a:gd name="connsiteX3" fmla="*/ 103673 w 103673"/>
                  <a:gd name="connsiteY3" fmla="*/ 15551 h 160694"/>
                  <a:gd name="connsiteX4" fmla="*/ 25918 w 103673"/>
                  <a:gd name="connsiteY4" fmla="*/ 0 h 160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73" h="160694">
                    <a:moveTo>
                      <a:pt x="25918" y="0"/>
                    </a:moveTo>
                    <a:lnTo>
                      <a:pt x="0" y="150326"/>
                    </a:lnTo>
                    <a:lnTo>
                      <a:pt x="72571" y="160694"/>
                    </a:lnTo>
                    <a:lnTo>
                      <a:pt x="103673" y="15551"/>
                    </a:lnTo>
                    <a:lnTo>
                      <a:pt x="25918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115">
                <a:extLst>
                  <a:ext uri="{FF2B5EF4-FFF2-40B4-BE49-F238E27FC236}">
                    <a16:creationId xmlns:a16="http://schemas.microsoft.com/office/drawing/2014/main" id="{64C1E0FB-5F5C-528B-287D-75BF1456FB4A}"/>
                  </a:ext>
                </a:extLst>
              </p:cNvPr>
              <p:cNvSpPr/>
              <p:nvPr/>
            </p:nvSpPr>
            <p:spPr>
              <a:xfrm>
                <a:off x="6653999" y="4284880"/>
                <a:ext cx="264494" cy="269341"/>
              </a:xfrm>
              <a:custGeom>
                <a:avLst/>
                <a:gdLst>
                  <a:gd name="connsiteX0" fmla="*/ 0 w 202164"/>
                  <a:gd name="connsiteY0" fmla="*/ 0 h 186613"/>
                  <a:gd name="connsiteX1" fmla="*/ 202164 w 202164"/>
                  <a:gd name="connsiteY1" fmla="*/ 10368 h 186613"/>
                  <a:gd name="connsiteX2" fmla="*/ 196980 w 202164"/>
                  <a:gd name="connsiteY2" fmla="*/ 186613 h 186613"/>
                  <a:gd name="connsiteX3" fmla="*/ 0 w 202164"/>
                  <a:gd name="connsiteY3" fmla="*/ 186613 h 186613"/>
                  <a:gd name="connsiteX4" fmla="*/ 0 w 202164"/>
                  <a:gd name="connsiteY4" fmla="*/ 0 h 18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164" h="186613">
                    <a:moveTo>
                      <a:pt x="0" y="0"/>
                    </a:moveTo>
                    <a:lnTo>
                      <a:pt x="202164" y="10368"/>
                    </a:lnTo>
                    <a:lnTo>
                      <a:pt x="196980" y="186613"/>
                    </a:lnTo>
                    <a:lnTo>
                      <a:pt x="0" y="1866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116">
                <a:extLst>
                  <a:ext uri="{FF2B5EF4-FFF2-40B4-BE49-F238E27FC236}">
                    <a16:creationId xmlns:a16="http://schemas.microsoft.com/office/drawing/2014/main" id="{C4BFA6B0-9D18-3427-5DDE-684E620C36E1}"/>
                  </a:ext>
                </a:extLst>
              </p:cNvPr>
              <p:cNvSpPr/>
              <p:nvPr/>
            </p:nvSpPr>
            <p:spPr>
              <a:xfrm>
                <a:off x="7264367" y="3738718"/>
                <a:ext cx="345875" cy="478827"/>
              </a:xfrm>
              <a:custGeom>
                <a:avLst/>
                <a:gdLst>
                  <a:gd name="connsiteX0" fmla="*/ 15551 w 264367"/>
                  <a:gd name="connsiteY0" fmla="*/ 0 h 331755"/>
                  <a:gd name="connsiteX1" fmla="*/ 264367 w 264367"/>
                  <a:gd name="connsiteY1" fmla="*/ 15551 h 331755"/>
                  <a:gd name="connsiteX2" fmla="*/ 238449 w 264367"/>
                  <a:gd name="connsiteY2" fmla="*/ 326572 h 331755"/>
                  <a:gd name="connsiteX3" fmla="*/ 0 w 264367"/>
                  <a:gd name="connsiteY3" fmla="*/ 331755 h 331755"/>
                  <a:gd name="connsiteX4" fmla="*/ 15551 w 264367"/>
                  <a:gd name="connsiteY4" fmla="*/ 0 h 33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367" h="331755">
                    <a:moveTo>
                      <a:pt x="15551" y="0"/>
                    </a:moveTo>
                    <a:lnTo>
                      <a:pt x="264367" y="15551"/>
                    </a:lnTo>
                    <a:lnTo>
                      <a:pt x="238449" y="326572"/>
                    </a:lnTo>
                    <a:lnTo>
                      <a:pt x="0" y="331755"/>
                    </a:lnTo>
                    <a:lnTo>
                      <a:pt x="15551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71DE57DE-5AAA-DBEC-6833-E110A270EEC5}"/>
                  </a:ext>
                </a:extLst>
              </p:cNvPr>
              <p:cNvSpPr/>
              <p:nvPr/>
            </p:nvSpPr>
            <p:spPr>
              <a:xfrm>
                <a:off x="7759443" y="4284880"/>
                <a:ext cx="284838" cy="291786"/>
              </a:xfrm>
              <a:custGeom>
                <a:avLst/>
                <a:gdLst>
                  <a:gd name="connsiteX0" fmla="*/ 0 w 217714"/>
                  <a:gd name="connsiteY0" fmla="*/ 108857 h 202164"/>
                  <a:gd name="connsiteX1" fmla="*/ 0 w 217714"/>
                  <a:gd name="connsiteY1" fmla="*/ 202164 h 202164"/>
                  <a:gd name="connsiteX2" fmla="*/ 212531 w 217714"/>
                  <a:gd name="connsiteY2" fmla="*/ 165878 h 202164"/>
                  <a:gd name="connsiteX3" fmla="*/ 217714 w 217714"/>
                  <a:gd name="connsiteY3" fmla="*/ 150327 h 202164"/>
                  <a:gd name="connsiteX4" fmla="*/ 202163 w 217714"/>
                  <a:gd name="connsiteY4" fmla="*/ 0 h 202164"/>
                  <a:gd name="connsiteX5" fmla="*/ 88123 w 217714"/>
                  <a:gd name="connsiteY5" fmla="*/ 20735 h 202164"/>
                  <a:gd name="connsiteX6" fmla="*/ 0 w 217714"/>
                  <a:gd name="connsiteY6" fmla="*/ 108857 h 202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714" h="202164">
                    <a:moveTo>
                      <a:pt x="0" y="108857"/>
                    </a:moveTo>
                    <a:lnTo>
                      <a:pt x="0" y="202164"/>
                    </a:lnTo>
                    <a:lnTo>
                      <a:pt x="212531" y="165878"/>
                    </a:lnTo>
                    <a:cubicBezTo>
                      <a:pt x="206095" y="101524"/>
                      <a:pt x="202577" y="97344"/>
                      <a:pt x="217714" y="150327"/>
                    </a:cubicBezTo>
                    <a:lnTo>
                      <a:pt x="202163" y="0"/>
                    </a:lnTo>
                    <a:lnTo>
                      <a:pt x="88123" y="20735"/>
                    </a:lnTo>
                    <a:lnTo>
                      <a:pt x="0" y="108857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BB176ACD-A880-0996-2BA7-29E5E08E0E93}"/>
                  </a:ext>
                </a:extLst>
              </p:cNvPr>
              <p:cNvSpPr/>
              <p:nvPr/>
            </p:nvSpPr>
            <p:spPr>
              <a:xfrm>
                <a:off x="8010373" y="4157692"/>
                <a:ext cx="203456" cy="261858"/>
              </a:xfrm>
              <a:custGeom>
                <a:avLst/>
                <a:gdLst>
                  <a:gd name="connsiteX0" fmla="*/ 0 w 155510"/>
                  <a:gd name="connsiteY0" fmla="*/ 5184 h 181428"/>
                  <a:gd name="connsiteX1" fmla="*/ 46653 w 155510"/>
                  <a:gd name="connsiteY1" fmla="*/ 88122 h 181428"/>
                  <a:gd name="connsiteX2" fmla="*/ 41469 w 155510"/>
                  <a:gd name="connsiteY2" fmla="*/ 176245 h 181428"/>
                  <a:gd name="connsiteX3" fmla="*/ 98490 w 155510"/>
                  <a:gd name="connsiteY3" fmla="*/ 181428 h 181428"/>
                  <a:gd name="connsiteX4" fmla="*/ 98490 w 155510"/>
                  <a:gd name="connsiteY4" fmla="*/ 181428 h 181428"/>
                  <a:gd name="connsiteX5" fmla="*/ 98490 w 155510"/>
                  <a:gd name="connsiteY5" fmla="*/ 181428 h 181428"/>
                  <a:gd name="connsiteX6" fmla="*/ 88122 w 155510"/>
                  <a:gd name="connsiteY6" fmla="*/ 134775 h 181428"/>
                  <a:gd name="connsiteX7" fmla="*/ 155510 w 155510"/>
                  <a:gd name="connsiteY7" fmla="*/ 139959 h 181428"/>
                  <a:gd name="connsiteX8" fmla="*/ 155510 w 155510"/>
                  <a:gd name="connsiteY8" fmla="*/ 0 h 181428"/>
                  <a:gd name="connsiteX9" fmla="*/ 0 w 155510"/>
                  <a:gd name="connsiteY9" fmla="*/ 5184 h 18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510" h="181428">
                    <a:moveTo>
                      <a:pt x="0" y="5184"/>
                    </a:moveTo>
                    <a:lnTo>
                      <a:pt x="46653" y="88122"/>
                    </a:lnTo>
                    <a:lnTo>
                      <a:pt x="41469" y="176245"/>
                    </a:lnTo>
                    <a:lnTo>
                      <a:pt x="98490" y="181428"/>
                    </a:lnTo>
                    <a:lnTo>
                      <a:pt x="98490" y="181428"/>
                    </a:lnTo>
                    <a:lnTo>
                      <a:pt x="98490" y="181428"/>
                    </a:lnTo>
                    <a:lnTo>
                      <a:pt x="88122" y="134775"/>
                    </a:lnTo>
                    <a:lnTo>
                      <a:pt x="155510" y="139959"/>
                    </a:lnTo>
                    <a:lnTo>
                      <a:pt x="155510" y="0"/>
                    </a:lnTo>
                    <a:lnTo>
                      <a:pt x="0" y="5184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657857C7-B773-9119-0B56-D73BE838295E}"/>
                  </a:ext>
                </a:extLst>
              </p:cNvPr>
              <p:cNvSpPr/>
              <p:nvPr/>
            </p:nvSpPr>
            <p:spPr>
              <a:xfrm>
                <a:off x="414680" y="2459351"/>
                <a:ext cx="5439059" cy="2611105"/>
              </a:xfrm>
              <a:custGeom>
                <a:avLst/>
                <a:gdLst>
                  <a:gd name="connsiteX0" fmla="*/ 3638939 w 4157306"/>
                  <a:gd name="connsiteY0" fmla="*/ 1420327 h 1809102"/>
                  <a:gd name="connsiteX1" fmla="*/ 3644122 w 4157306"/>
                  <a:gd name="connsiteY1" fmla="*/ 1352939 h 1809102"/>
                  <a:gd name="connsiteX2" fmla="*/ 3048000 w 4157306"/>
                  <a:gd name="connsiteY2" fmla="*/ 1233714 h 1809102"/>
                  <a:gd name="connsiteX3" fmla="*/ 2825102 w 4157306"/>
                  <a:gd name="connsiteY3" fmla="*/ 1358122 h 1809102"/>
                  <a:gd name="connsiteX4" fmla="*/ 2975428 w 4157306"/>
                  <a:gd name="connsiteY4" fmla="*/ 1508449 h 1809102"/>
                  <a:gd name="connsiteX5" fmla="*/ 2669592 w 4157306"/>
                  <a:gd name="connsiteY5" fmla="*/ 1772816 h 1809102"/>
                  <a:gd name="connsiteX6" fmla="*/ 2296367 w 4157306"/>
                  <a:gd name="connsiteY6" fmla="*/ 1726163 h 1809102"/>
                  <a:gd name="connsiteX7" fmla="*/ 2280816 w 4157306"/>
                  <a:gd name="connsiteY7" fmla="*/ 1663959 h 1809102"/>
                  <a:gd name="connsiteX8" fmla="*/ 1378857 w 4157306"/>
                  <a:gd name="connsiteY8" fmla="*/ 1498082 h 1809102"/>
                  <a:gd name="connsiteX9" fmla="*/ 1026367 w 4157306"/>
                  <a:gd name="connsiteY9" fmla="*/ 1275184 h 1809102"/>
                  <a:gd name="connsiteX10" fmla="*/ 88122 w 4157306"/>
                  <a:gd name="connsiteY10" fmla="*/ 1130041 h 1809102"/>
                  <a:gd name="connsiteX11" fmla="*/ 51836 w 4157306"/>
                  <a:gd name="connsiteY11" fmla="*/ 782735 h 1809102"/>
                  <a:gd name="connsiteX12" fmla="*/ 72571 w 4157306"/>
                  <a:gd name="connsiteY12" fmla="*/ 181429 h 1809102"/>
                  <a:gd name="connsiteX13" fmla="*/ 181428 w 4157306"/>
                  <a:gd name="connsiteY13" fmla="*/ 98490 h 1809102"/>
                  <a:gd name="connsiteX14" fmla="*/ 585755 w 4157306"/>
                  <a:gd name="connsiteY14" fmla="*/ 88122 h 1809102"/>
                  <a:gd name="connsiteX15" fmla="*/ 2628122 w 4157306"/>
                  <a:gd name="connsiteY15" fmla="*/ 502816 h 1809102"/>
                  <a:gd name="connsiteX16" fmla="*/ 4157306 w 4157306"/>
                  <a:gd name="connsiteY16" fmla="*/ 839755 h 1809102"/>
                  <a:gd name="connsiteX17" fmla="*/ 4157306 w 4157306"/>
                  <a:gd name="connsiteY17" fmla="*/ 762000 h 1809102"/>
                  <a:gd name="connsiteX18" fmla="*/ 2368939 w 4157306"/>
                  <a:gd name="connsiteY18" fmla="*/ 378408 h 1809102"/>
                  <a:gd name="connsiteX19" fmla="*/ 606490 w 4157306"/>
                  <a:gd name="connsiteY19" fmla="*/ 0 h 1809102"/>
                  <a:gd name="connsiteX20" fmla="*/ 145143 w 4157306"/>
                  <a:gd name="connsiteY20" fmla="*/ 25918 h 1809102"/>
                  <a:gd name="connsiteX21" fmla="*/ 25918 w 4157306"/>
                  <a:gd name="connsiteY21" fmla="*/ 129592 h 1809102"/>
                  <a:gd name="connsiteX22" fmla="*/ 0 w 4157306"/>
                  <a:gd name="connsiteY22" fmla="*/ 793102 h 1809102"/>
                  <a:gd name="connsiteX23" fmla="*/ 67388 w 4157306"/>
                  <a:gd name="connsiteY23" fmla="*/ 1352939 h 1809102"/>
                  <a:gd name="connsiteX24" fmla="*/ 440612 w 4157306"/>
                  <a:gd name="connsiteY24" fmla="*/ 1627673 h 1809102"/>
                  <a:gd name="connsiteX25" fmla="*/ 777551 w 4157306"/>
                  <a:gd name="connsiteY25" fmla="*/ 1285551 h 1809102"/>
                  <a:gd name="connsiteX26" fmla="*/ 1109306 w 4157306"/>
                  <a:gd name="connsiteY26" fmla="*/ 1617306 h 1809102"/>
                  <a:gd name="connsiteX27" fmla="*/ 2265265 w 4157306"/>
                  <a:gd name="connsiteY27" fmla="*/ 1720980 h 1809102"/>
                  <a:gd name="connsiteX28" fmla="*/ 2286000 w 4157306"/>
                  <a:gd name="connsiteY28" fmla="*/ 1746898 h 1809102"/>
                  <a:gd name="connsiteX29" fmla="*/ 2695510 w 4157306"/>
                  <a:gd name="connsiteY29" fmla="*/ 1809102 h 1809102"/>
                  <a:gd name="connsiteX30" fmla="*/ 3120571 w 4157306"/>
                  <a:gd name="connsiteY30" fmla="*/ 1441061 h 1809102"/>
                  <a:gd name="connsiteX31" fmla="*/ 3638939 w 4157306"/>
                  <a:gd name="connsiteY31" fmla="*/ 1420327 h 180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157306" h="1809102">
                    <a:moveTo>
                      <a:pt x="3638939" y="1420327"/>
                    </a:moveTo>
                    <a:lnTo>
                      <a:pt x="3644122" y="1352939"/>
                    </a:lnTo>
                    <a:lnTo>
                      <a:pt x="3048000" y="1233714"/>
                    </a:lnTo>
                    <a:lnTo>
                      <a:pt x="2825102" y="1358122"/>
                    </a:lnTo>
                    <a:lnTo>
                      <a:pt x="2975428" y="1508449"/>
                    </a:lnTo>
                    <a:lnTo>
                      <a:pt x="2669592" y="1772816"/>
                    </a:lnTo>
                    <a:lnTo>
                      <a:pt x="2296367" y="1726163"/>
                    </a:lnTo>
                    <a:lnTo>
                      <a:pt x="2280816" y="1663959"/>
                    </a:lnTo>
                    <a:lnTo>
                      <a:pt x="1378857" y="1498082"/>
                    </a:lnTo>
                    <a:lnTo>
                      <a:pt x="1026367" y="1275184"/>
                    </a:lnTo>
                    <a:lnTo>
                      <a:pt x="88122" y="1130041"/>
                    </a:lnTo>
                    <a:lnTo>
                      <a:pt x="51836" y="782735"/>
                    </a:lnTo>
                    <a:lnTo>
                      <a:pt x="72571" y="181429"/>
                    </a:lnTo>
                    <a:lnTo>
                      <a:pt x="181428" y="98490"/>
                    </a:lnTo>
                    <a:lnTo>
                      <a:pt x="585755" y="88122"/>
                    </a:lnTo>
                    <a:lnTo>
                      <a:pt x="2628122" y="502816"/>
                    </a:lnTo>
                    <a:lnTo>
                      <a:pt x="4157306" y="839755"/>
                    </a:lnTo>
                    <a:lnTo>
                      <a:pt x="4157306" y="762000"/>
                    </a:lnTo>
                    <a:lnTo>
                      <a:pt x="2368939" y="378408"/>
                    </a:lnTo>
                    <a:lnTo>
                      <a:pt x="606490" y="0"/>
                    </a:lnTo>
                    <a:lnTo>
                      <a:pt x="145143" y="25918"/>
                    </a:lnTo>
                    <a:lnTo>
                      <a:pt x="25918" y="129592"/>
                    </a:lnTo>
                    <a:lnTo>
                      <a:pt x="0" y="793102"/>
                    </a:lnTo>
                    <a:lnTo>
                      <a:pt x="67388" y="1352939"/>
                    </a:lnTo>
                    <a:lnTo>
                      <a:pt x="440612" y="1627673"/>
                    </a:lnTo>
                    <a:lnTo>
                      <a:pt x="777551" y="1285551"/>
                    </a:lnTo>
                    <a:lnTo>
                      <a:pt x="1109306" y="1617306"/>
                    </a:lnTo>
                    <a:lnTo>
                      <a:pt x="2265265" y="1720980"/>
                    </a:lnTo>
                    <a:lnTo>
                      <a:pt x="2286000" y="1746898"/>
                    </a:lnTo>
                    <a:lnTo>
                      <a:pt x="2695510" y="1809102"/>
                    </a:lnTo>
                    <a:lnTo>
                      <a:pt x="3120571" y="1441061"/>
                    </a:lnTo>
                    <a:lnTo>
                      <a:pt x="3638939" y="14203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3807584A-B8C7-7110-53D2-B68CAA15EFBE}"/>
                  </a:ext>
                </a:extLst>
              </p:cNvPr>
              <p:cNvSpPr/>
              <p:nvPr/>
            </p:nvSpPr>
            <p:spPr>
              <a:xfrm>
                <a:off x="5189116" y="3551676"/>
                <a:ext cx="3458752" cy="1421518"/>
              </a:xfrm>
              <a:custGeom>
                <a:avLst/>
                <a:gdLst>
                  <a:gd name="connsiteX0" fmla="*/ 513184 w 2643673"/>
                  <a:gd name="connsiteY0" fmla="*/ 0 h 984898"/>
                  <a:gd name="connsiteX1" fmla="*/ 518367 w 2643673"/>
                  <a:gd name="connsiteY1" fmla="*/ 93306 h 984898"/>
                  <a:gd name="connsiteX2" fmla="*/ 1456612 w 2643673"/>
                  <a:gd name="connsiteY2" fmla="*/ 82939 h 984898"/>
                  <a:gd name="connsiteX3" fmla="*/ 1513633 w 2643673"/>
                  <a:gd name="connsiteY3" fmla="*/ 93306 h 984898"/>
                  <a:gd name="connsiteX4" fmla="*/ 1902408 w 2643673"/>
                  <a:gd name="connsiteY4" fmla="*/ 129592 h 984898"/>
                  <a:gd name="connsiteX5" fmla="*/ 2000898 w 2643673"/>
                  <a:gd name="connsiteY5" fmla="*/ 207347 h 984898"/>
                  <a:gd name="connsiteX6" fmla="*/ 2016449 w 2643673"/>
                  <a:gd name="connsiteY6" fmla="*/ 243633 h 984898"/>
                  <a:gd name="connsiteX7" fmla="*/ 2171959 w 2643673"/>
                  <a:gd name="connsiteY7" fmla="*/ 145143 h 984898"/>
                  <a:gd name="connsiteX8" fmla="*/ 2560735 w 2643673"/>
                  <a:gd name="connsiteY8" fmla="*/ 601306 h 984898"/>
                  <a:gd name="connsiteX9" fmla="*/ 2109755 w 2643673"/>
                  <a:gd name="connsiteY9" fmla="*/ 798286 h 984898"/>
                  <a:gd name="connsiteX10" fmla="*/ 1902408 w 2643673"/>
                  <a:gd name="connsiteY10" fmla="*/ 710164 h 984898"/>
                  <a:gd name="connsiteX11" fmla="*/ 1202612 w 2643673"/>
                  <a:gd name="connsiteY11" fmla="*/ 829388 h 984898"/>
                  <a:gd name="connsiteX12" fmla="*/ 0 w 2643673"/>
                  <a:gd name="connsiteY12" fmla="*/ 596123 h 984898"/>
                  <a:gd name="connsiteX13" fmla="*/ 0 w 2643673"/>
                  <a:gd name="connsiteY13" fmla="*/ 668694 h 984898"/>
                  <a:gd name="connsiteX14" fmla="*/ 1130041 w 2643673"/>
                  <a:gd name="connsiteY14" fmla="*/ 938245 h 984898"/>
                  <a:gd name="connsiteX15" fmla="*/ 1130041 w 2643673"/>
                  <a:gd name="connsiteY15" fmla="*/ 938245 h 984898"/>
                  <a:gd name="connsiteX16" fmla="*/ 1130041 w 2643673"/>
                  <a:gd name="connsiteY16" fmla="*/ 938245 h 984898"/>
                  <a:gd name="connsiteX17" fmla="*/ 1155959 w 2643673"/>
                  <a:gd name="connsiteY17" fmla="*/ 896776 h 984898"/>
                  <a:gd name="connsiteX18" fmla="*/ 1938694 w 2643673"/>
                  <a:gd name="connsiteY18" fmla="*/ 793102 h 984898"/>
                  <a:gd name="connsiteX19" fmla="*/ 2177143 w 2643673"/>
                  <a:gd name="connsiteY19" fmla="*/ 870857 h 984898"/>
                  <a:gd name="connsiteX20" fmla="*/ 2192694 w 2643673"/>
                  <a:gd name="connsiteY20" fmla="*/ 876041 h 984898"/>
                  <a:gd name="connsiteX21" fmla="*/ 2254898 w 2643673"/>
                  <a:gd name="connsiteY21" fmla="*/ 984898 h 984898"/>
                  <a:gd name="connsiteX22" fmla="*/ 2353388 w 2643673"/>
                  <a:gd name="connsiteY22" fmla="*/ 958980 h 984898"/>
                  <a:gd name="connsiteX23" fmla="*/ 2389673 w 2643673"/>
                  <a:gd name="connsiteY23" fmla="*/ 948613 h 984898"/>
                  <a:gd name="connsiteX24" fmla="*/ 2643673 w 2643673"/>
                  <a:gd name="connsiteY24" fmla="*/ 850123 h 984898"/>
                  <a:gd name="connsiteX25" fmla="*/ 2607388 w 2643673"/>
                  <a:gd name="connsiteY25" fmla="*/ 590939 h 984898"/>
                  <a:gd name="connsiteX26" fmla="*/ 2633306 w 2643673"/>
                  <a:gd name="connsiteY26" fmla="*/ 554653 h 984898"/>
                  <a:gd name="connsiteX27" fmla="*/ 2182326 w 2643673"/>
                  <a:gd name="connsiteY27" fmla="*/ 46653 h 984898"/>
                  <a:gd name="connsiteX28" fmla="*/ 2047551 w 2643673"/>
                  <a:gd name="connsiteY28" fmla="*/ 150327 h 984898"/>
                  <a:gd name="connsiteX29" fmla="*/ 1933510 w 2643673"/>
                  <a:gd name="connsiteY29" fmla="*/ 57021 h 984898"/>
                  <a:gd name="connsiteX30" fmla="*/ 1461796 w 2643673"/>
                  <a:gd name="connsiteY30" fmla="*/ 15551 h 984898"/>
                  <a:gd name="connsiteX31" fmla="*/ 513184 w 2643673"/>
                  <a:gd name="connsiteY31" fmla="*/ 0 h 98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643673" h="984898">
                    <a:moveTo>
                      <a:pt x="513184" y="0"/>
                    </a:moveTo>
                    <a:lnTo>
                      <a:pt x="518367" y="93306"/>
                    </a:lnTo>
                    <a:lnTo>
                      <a:pt x="1456612" y="82939"/>
                    </a:lnTo>
                    <a:lnTo>
                      <a:pt x="1513633" y="93306"/>
                    </a:lnTo>
                    <a:lnTo>
                      <a:pt x="1902408" y="129592"/>
                    </a:lnTo>
                    <a:lnTo>
                      <a:pt x="2000898" y="207347"/>
                    </a:lnTo>
                    <a:lnTo>
                      <a:pt x="2016449" y="243633"/>
                    </a:lnTo>
                    <a:lnTo>
                      <a:pt x="2171959" y="145143"/>
                    </a:lnTo>
                    <a:lnTo>
                      <a:pt x="2560735" y="601306"/>
                    </a:lnTo>
                    <a:lnTo>
                      <a:pt x="2109755" y="798286"/>
                    </a:lnTo>
                    <a:lnTo>
                      <a:pt x="1902408" y="710164"/>
                    </a:lnTo>
                    <a:lnTo>
                      <a:pt x="1202612" y="829388"/>
                    </a:lnTo>
                    <a:lnTo>
                      <a:pt x="0" y="596123"/>
                    </a:lnTo>
                    <a:lnTo>
                      <a:pt x="0" y="668694"/>
                    </a:lnTo>
                    <a:lnTo>
                      <a:pt x="1130041" y="938245"/>
                    </a:lnTo>
                    <a:lnTo>
                      <a:pt x="1130041" y="938245"/>
                    </a:lnTo>
                    <a:lnTo>
                      <a:pt x="1130041" y="938245"/>
                    </a:lnTo>
                    <a:lnTo>
                      <a:pt x="1155959" y="896776"/>
                    </a:lnTo>
                    <a:lnTo>
                      <a:pt x="1938694" y="793102"/>
                    </a:lnTo>
                    <a:lnTo>
                      <a:pt x="2177143" y="870857"/>
                    </a:lnTo>
                    <a:cubicBezTo>
                      <a:pt x="2234388" y="896300"/>
                      <a:pt x="2239017" y="899203"/>
                      <a:pt x="2192694" y="876041"/>
                    </a:cubicBezTo>
                    <a:lnTo>
                      <a:pt x="2254898" y="984898"/>
                    </a:lnTo>
                    <a:cubicBezTo>
                      <a:pt x="2370180" y="958295"/>
                      <a:pt x="2282760" y="980711"/>
                      <a:pt x="2353388" y="958980"/>
                    </a:cubicBezTo>
                    <a:cubicBezTo>
                      <a:pt x="2365411" y="955281"/>
                      <a:pt x="2389673" y="948613"/>
                      <a:pt x="2389673" y="948613"/>
                    </a:cubicBezTo>
                    <a:lnTo>
                      <a:pt x="2643673" y="850123"/>
                    </a:lnTo>
                    <a:lnTo>
                      <a:pt x="2607388" y="590939"/>
                    </a:lnTo>
                    <a:lnTo>
                      <a:pt x="2633306" y="554653"/>
                    </a:lnTo>
                    <a:lnTo>
                      <a:pt x="2182326" y="46653"/>
                    </a:lnTo>
                    <a:lnTo>
                      <a:pt x="2047551" y="150327"/>
                    </a:lnTo>
                    <a:lnTo>
                      <a:pt x="1933510" y="57021"/>
                    </a:lnTo>
                    <a:lnTo>
                      <a:pt x="1461796" y="15551"/>
                    </a:lnTo>
                    <a:lnTo>
                      <a:pt x="513184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4197A028-8618-180E-BD1F-ADFAED1C78F2}"/>
                  </a:ext>
                </a:extLst>
              </p:cNvPr>
              <p:cNvSpPr/>
              <p:nvPr/>
            </p:nvSpPr>
            <p:spPr>
              <a:xfrm>
                <a:off x="3459739" y="2489279"/>
                <a:ext cx="4632016" cy="2205843"/>
              </a:xfrm>
              <a:custGeom>
                <a:avLst/>
                <a:gdLst>
                  <a:gd name="connsiteX0" fmla="*/ 0 w 3540449"/>
                  <a:gd name="connsiteY0" fmla="*/ 1078204 h 1524000"/>
                  <a:gd name="connsiteX1" fmla="*/ 2161592 w 3540449"/>
                  <a:gd name="connsiteY1" fmla="*/ 1472163 h 1524000"/>
                  <a:gd name="connsiteX2" fmla="*/ 2446694 w 3540449"/>
                  <a:gd name="connsiteY2" fmla="*/ 1524000 h 1524000"/>
                  <a:gd name="connsiteX3" fmla="*/ 3302000 w 3540449"/>
                  <a:gd name="connsiteY3" fmla="*/ 1316653 h 1524000"/>
                  <a:gd name="connsiteX4" fmla="*/ 3530082 w 3540449"/>
                  <a:gd name="connsiteY4" fmla="*/ 767183 h 1524000"/>
                  <a:gd name="connsiteX5" fmla="*/ 3540449 w 3540449"/>
                  <a:gd name="connsiteY5" fmla="*/ 0 h 1524000"/>
                  <a:gd name="connsiteX0" fmla="*/ 0 w 3540449"/>
                  <a:gd name="connsiteY0" fmla="*/ 1078204 h 1524000"/>
                  <a:gd name="connsiteX1" fmla="*/ 2161592 w 3540449"/>
                  <a:gd name="connsiteY1" fmla="*/ 1472163 h 1524000"/>
                  <a:gd name="connsiteX2" fmla="*/ 2446694 w 3540449"/>
                  <a:gd name="connsiteY2" fmla="*/ 1524000 h 1524000"/>
                  <a:gd name="connsiteX3" fmla="*/ 3302000 w 3540449"/>
                  <a:gd name="connsiteY3" fmla="*/ 1316653 h 1524000"/>
                  <a:gd name="connsiteX4" fmla="*/ 3530082 w 3540449"/>
                  <a:gd name="connsiteY4" fmla="*/ 767183 h 1524000"/>
                  <a:gd name="connsiteX5" fmla="*/ 3540449 w 3540449"/>
                  <a:gd name="connsiteY5" fmla="*/ 0 h 1524000"/>
                  <a:gd name="connsiteX0" fmla="*/ 0 w 3540449"/>
                  <a:gd name="connsiteY0" fmla="*/ 1078204 h 1524000"/>
                  <a:gd name="connsiteX1" fmla="*/ 2161592 w 3540449"/>
                  <a:gd name="connsiteY1" fmla="*/ 1472163 h 1524000"/>
                  <a:gd name="connsiteX2" fmla="*/ 2446694 w 3540449"/>
                  <a:gd name="connsiteY2" fmla="*/ 1524000 h 1524000"/>
                  <a:gd name="connsiteX3" fmla="*/ 3302000 w 3540449"/>
                  <a:gd name="connsiteY3" fmla="*/ 1316653 h 1524000"/>
                  <a:gd name="connsiteX4" fmla="*/ 3530082 w 3540449"/>
                  <a:gd name="connsiteY4" fmla="*/ 767183 h 1524000"/>
                  <a:gd name="connsiteX5" fmla="*/ 3540449 w 3540449"/>
                  <a:gd name="connsiteY5" fmla="*/ 0 h 1524000"/>
                  <a:gd name="connsiteX0" fmla="*/ 0 w 3540449"/>
                  <a:gd name="connsiteY0" fmla="*/ 1078204 h 1524000"/>
                  <a:gd name="connsiteX1" fmla="*/ 2161592 w 3540449"/>
                  <a:gd name="connsiteY1" fmla="*/ 1472163 h 1524000"/>
                  <a:gd name="connsiteX2" fmla="*/ 2446694 w 3540449"/>
                  <a:gd name="connsiteY2" fmla="*/ 1524000 h 1524000"/>
                  <a:gd name="connsiteX3" fmla="*/ 3302000 w 3540449"/>
                  <a:gd name="connsiteY3" fmla="*/ 1316653 h 1524000"/>
                  <a:gd name="connsiteX4" fmla="*/ 3530082 w 3540449"/>
                  <a:gd name="connsiteY4" fmla="*/ 767183 h 1524000"/>
                  <a:gd name="connsiteX5" fmla="*/ 3540449 w 3540449"/>
                  <a:gd name="connsiteY5" fmla="*/ 0 h 1524000"/>
                  <a:gd name="connsiteX0" fmla="*/ 0 w 3540449"/>
                  <a:gd name="connsiteY0" fmla="*/ 1078204 h 1524000"/>
                  <a:gd name="connsiteX1" fmla="*/ 2161592 w 3540449"/>
                  <a:gd name="connsiteY1" fmla="*/ 1472163 h 1524000"/>
                  <a:gd name="connsiteX2" fmla="*/ 2446694 w 3540449"/>
                  <a:gd name="connsiteY2" fmla="*/ 1524000 h 1524000"/>
                  <a:gd name="connsiteX3" fmla="*/ 3302000 w 3540449"/>
                  <a:gd name="connsiteY3" fmla="*/ 1316653 h 1524000"/>
                  <a:gd name="connsiteX4" fmla="*/ 3530082 w 3540449"/>
                  <a:gd name="connsiteY4" fmla="*/ 767183 h 1524000"/>
                  <a:gd name="connsiteX5" fmla="*/ 3540449 w 3540449"/>
                  <a:gd name="connsiteY5" fmla="*/ 0 h 1524000"/>
                  <a:gd name="connsiteX0" fmla="*/ 0 w 3540449"/>
                  <a:gd name="connsiteY0" fmla="*/ 1078204 h 1528317"/>
                  <a:gd name="connsiteX1" fmla="*/ 2161592 w 3540449"/>
                  <a:gd name="connsiteY1" fmla="*/ 1472163 h 1528317"/>
                  <a:gd name="connsiteX2" fmla="*/ 2446694 w 3540449"/>
                  <a:gd name="connsiteY2" fmla="*/ 1524000 h 1528317"/>
                  <a:gd name="connsiteX3" fmla="*/ 3302000 w 3540449"/>
                  <a:gd name="connsiteY3" fmla="*/ 1316653 h 1528317"/>
                  <a:gd name="connsiteX4" fmla="*/ 3530082 w 3540449"/>
                  <a:gd name="connsiteY4" fmla="*/ 767183 h 1528317"/>
                  <a:gd name="connsiteX5" fmla="*/ 3540449 w 3540449"/>
                  <a:gd name="connsiteY5" fmla="*/ 0 h 1528317"/>
                  <a:gd name="connsiteX0" fmla="*/ 0 w 3540449"/>
                  <a:gd name="connsiteY0" fmla="*/ 1078204 h 1528317"/>
                  <a:gd name="connsiteX1" fmla="*/ 2161592 w 3540449"/>
                  <a:gd name="connsiteY1" fmla="*/ 1472163 h 1528317"/>
                  <a:gd name="connsiteX2" fmla="*/ 2446694 w 3540449"/>
                  <a:gd name="connsiteY2" fmla="*/ 1524000 h 1528317"/>
                  <a:gd name="connsiteX3" fmla="*/ 3302000 w 3540449"/>
                  <a:gd name="connsiteY3" fmla="*/ 1316653 h 1528317"/>
                  <a:gd name="connsiteX4" fmla="*/ 3530082 w 3540449"/>
                  <a:gd name="connsiteY4" fmla="*/ 767183 h 1528317"/>
                  <a:gd name="connsiteX5" fmla="*/ 3540449 w 3540449"/>
                  <a:gd name="connsiteY5" fmla="*/ 0 h 1528317"/>
                  <a:gd name="connsiteX0" fmla="*/ 0 w 3540449"/>
                  <a:gd name="connsiteY0" fmla="*/ 1078204 h 1528317"/>
                  <a:gd name="connsiteX1" fmla="*/ 2161592 w 3540449"/>
                  <a:gd name="connsiteY1" fmla="*/ 1472163 h 1528317"/>
                  <a:gd name="connsiteX2" fmla="*/ 2446694 w 3540449"/>
                  <a:gd name="connsiteY2" fmla="*/ 1524000 h 1528317"/>
                  <a:gd name="connsiteX3" fmla="*/ 3302000 w 3540449"/>
                  <a:gd name="connsiteY3" fmla="*/ 1316653 h 1528317"/>
                  <a:gd name="connsiteX4" fmla="*/ 3530082 w 3540449"/>
                  <a:gd name="connsiteY4" fmla="*/ 767183 h 1528317"/>
                  <a:gd name="connsiteX5" fmla="*/ 3540449 w 3540449"/>
                  <a:gd name="connsiteY5" fmla="*/ 0 h 152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40449" h="1528317">
                    <a:moveTo>
                      <a:pt x="0" y="1078204"/>
                    </a:moveTo>
                    <a:lnTo>
                      <a:pt x="2161592" y="1472163"/>
                    </a:lnTo>
                    <a:lnTo>
                      <a:pt x="2446694" y="1524000"/>
                    </a:lnTo>
                    <a:cubicBezTo>
                      <a:pt x="2799184" y="1553373"/>
                      <a:pt x="3136123" y="1427238"/>
                      <a:pt x="3302000" y="1316653"/>
                    </a:cubicBezTo>
                    <a:cubicBezTo>
                      <a:pt x="3476517" y="1117945"/>
                      <a:pt x="3479973" y="986626"/>
                      <a:pt x="3530082" y="767183"/>
                    </a:cubicBezTo>
                    <a:lnTo>
                      <a:pt x="3540449" y="0"/>
                    </a:lnTo>
                  </a:path>
                </a:pathLst>
              </a:custGeom>
              <a:ln w="2540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5E7E410B-6E80-52D6-CD5E-9F4CB7FB72CB}"/>
                  </a:ext>
                </a:extLst>
              </p:cNvPr>
              <p:cNvSpPr/>
              <p:nvPr/>
            </p:nvSpPr>
            <p:spPr>
              <a:xfrm>
                <a:off x="516408" y="2608984"/>
                <a:ext cx="3106095" cy="1496335"/>
              </a:xfrm>
              <a:custGeom>
                <a:avLst/>
                <a:gdLst>
                  <a:gd name="connsiteX0" fmla="*/ 0 w 2374122"/>
                  <a:gd name="connsiteY0" fmla="*/ 684245 h 1036735"/>
                  <a:gd name="connsiteX1" fmla="*/ 357673 w 2374122"/>
                  <a:gd name="connsiteY1" fmla="*/ 689429 h 1036735"/>
                  <a:gd name="connsiteX2" fmla="*/ 2244530 w 2374122"/>
                  <a:gd name="connsiteY2" fmla="*/ 1036735 h 1036735"/>
                  <a:gd name="connsiteX3" fmla="*/ 2374122 w 2374122"/>
                  <a:gd name="connsiteY3" fmla="*/ 373225 h 1036735"/>
                  <a:gd name="connsiteX4" fmla="*/ 482081 w 2374122"/>
                  <a:gd name="connsiteY4" fmla="*/ 0 h 1036735"/>
                  <a:gd name="connsiteX5" fmla="*/ 98490 w 2374122"/>
                  <a:gd name="connsiteY5" fmla="*/ 15552 h 1036735"/>
                  <a:gd name="connsiteX6" fmla="*/ 10367 w 2374122"/>
                  <a:gd name="connsiteY6" fmla="*/ 98490 h 1036735"/>
                  <a:gd name="connsiteX7" fmla="*/ 0 w 2374122"/>
                  <a:gd name="connsiteY7" fmla="*/ 684245 h 1036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4122" h="1036735">
                    <a:moveTo>
                      <a:pt x="0" y="684245"/>
                    </a:moveTo>
                    <a:lnTo>
                      <a:pt x="357673" y="689429"/>
                    </a:lnTo>
                    <a:lnTo>
                      <a:pt x="2244530" y="1036735"/>
                    </a:lnTo>
                    <a:lnTo>
                      <a:pt x="2374122" y="373225"/>
                    </a:lnTo>
                    <a:lnTo>
                      <a:pt x="482081" y="0"/>
                    </a:lnTo>
                    <a:lnTo>
                      <a:pt x="98490" y="15552"/>
                    </a:lnTo>
                    <a:lnTo>
                      <a:pt x="10367" y="98490"/>
                    </a:lnTo>
                    <a:cubicBezTo>
                      <a:pt x="8639" y="292014"/>
                      <a:pt x="6912" y="485538"/>
                      <a:pt x="0" y="68424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ectangle 85">
              <a:extLst>
                <a:ext uri="{FF2B5EF4-FFF2-40B4-BE49-F238E27FC236}">
                  <a16:creationId xmlns:a16="http://schemas.microsoft.com/office/drawing/2014/main" id="{CB2B09FC-3233-6A91-7FB0-C68E03675FF6}"/>
                </a:ext>
              </a:extLst>
            </p:cNvPr>
            <p:cNvSpPr/>
            <p:nvPr/>
          </p:nvSpPr>
          <p:spPr>
            <a:xfrm>
              <a:off x="1215990" y="3185742"/>
              <a:ext cx="6647420" cy="574363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86">
              <a:extLst>
                <a:ext uri="{FF2B5EF4-FFF2-40B4-BE49-F238E27FC236}">
                  <a16:creationId xmlns:a16="http://schemas.microsoft.com/office/drawing/2014/main" id="{F5BEC225-DAB7-F361-B60D-A1D7DAEE15DD}"/>
                </a:ext>
              </a:extLst>
            </p:cNvPr>
            <p:cNvSpPr/>
            <p:nvPr/>
          </p:nvSpPr>
          <p:spPr>
            <a:xfrm rot="19994860">
              <a:off x="7565545" y="2481218"/>
              <a:ext cx="3260965" cy="570873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87">
              <a:extLst>
                <a:ext uri="{FF2B5EF4-FFF2-40B4-BE49-F238E27FC236}">
                  <a16:creationId xmlns:a16="http://schemas.microsoft.com/office/drawing/2014/main" id="{1206AB01-039A-A109-8BC5-EFC08699826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V="1">
              <a:off x="7847852" y="2032718"/>
              <a:ext cx="2804131" cy="1413007"/>
            </a:xfrm>
            <a:prstGeom prst="line">
              <a:avLst/>
            </a:prstGeom>
            <a:ln w="44450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88">
              <a:extLst>
                <a:ext uri="{FF2B5EF4-FFF2-40B4-BE49-F238E27FC236}">
                  <a16:creationId xmlns:a16="http://schemas.microsoft.com/office/drawing/2014/main" id="{7E5A8726-D4FB-BF2B-D579-8EEC6F3C1FB9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>
              <a:off x="1215990" y="3472924"/>
              <a:ext cx="6377200" cy="12649"/>
            </a:xfrm>
            <a:prstGeom prst="line">
              <a:avLst/>
            </a:prstGeom>
            <a:ln w="44450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9" descr="car-6-256.png">
              <a:extLst>
                <a:ext uri="{FF2B5EF4-FFF2-40B4-BE49-F238E27FC236}">
                  <a16:creationId xmlns:a16="http://schemas.microsoft.com/office/drawing/2014/main" id="{CA417AAF-67B2-C9BB-B041-A180D3E8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545" y="3456666"/>
              <a:ext cx="426481" cy="390134"/>
            </a:xfrm>
            <a:prstGeom prst="rect">
              <a:avLst/>
            </a:prstGeom>
          </p:spPr>
        </p:pic>
        <p:pic>
          <p:nvPicPr>
            <p:cNvPr id="14" name="Picture 90" descr="car-15-256.png">
              <a:extLst>
                <a:ext uri="{FF2B5EF4-FFF2-40B4-BE49-F238E27FC236}">
                  <a16:creationId xmlns:a16="http://schemas.microsoft.com/office/drawing/2014/main" id="{936E3F43-D99E-403B-4668-63765413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77004" y="3141945"/>
              <a:ext cx="426972" cy="390583"/>
            </a:xfrm>
            <a:prstGeom prst="rect">
              <a:avLst/>
            </a:prstGeom>
          </p:spPr>
        </p:pic>
        <p:pic>
          <p:nvPicPr>
            <p:cNvPr id="15" name="Picture 91" descr="car-27-256.png">
              <a:extLst>
                <a:ext uri="{FF2B5EF4-FFF2-40B4-BE49-F238E27FC236}">
                  <a16:creationId xmlns:a16="http://schemas.microsoft.com/office/drawing/2014/main" id="{236E83A8-9406-A712-CCE9-31A80E41C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7482" flipH="1">
              <a:off x="8091853" y="2820328"/>
              <a:ext cx="414357" cy="409751"/>
            </a:xfrm>
            <a:prstGeom prst="rect">
              <a:avLst/>
            </a:prstGeom>
          </p:spPr>
        </p:pic>
        <p:pic>
          <p:nvPicPr>
            <p:cNvPr id="16" name="Picture 92" descr="truck-2-256.png">
              <a:extLst>
                <a:ext uri="{FF2B5EF4-FFF2-40B4-BE49-F238E27FC236}">
                  <a16:creationId xmlns:a16="http://schemas.microsoft.com/office/drawing/2014/main" id="{1EFF35C5-F5A3-3462-DAE2-8A2D7D29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105" y="3467505"/>
              <a:ext cx="343552" cy="314273"/>
            </a:xfrm>
            <a:prstGeom prst="rect">
              <a:avLst/>
            </a:prstGeom>
          </p:spPr>
        </p:pic>
        <p:pic>
          <p:nvPicPr>
            <p:cNvPr id="17" name="Picture 93" descr="truck-2-256.png">
              <a:extLst>
                <a:ext uri="{FF2B5EF4-FFF2-40B4-BE49-F238E27FC236}">
                  <a16:creationId xmlns:a16="http://schemas.microsoft.com/office/drawing/2014/main" id="{1456BB80-D381-3524-7070-57026928D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37529" y="3150798"/>
              <a:ext cx="390970" cy="330582"/>
            </a:xfrm>
            <a:prstGeom prst="rect">
              <a:avLst/>
            </a:prstGeom>
          </p:spPr>
        </p:pic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E805DE78-8615-5715-0459-2CE991D15482}"/>
              </a:ext>
            </a:extLst>
          </p:cNvPr>
          <p:cNvGrpSpPr/>
          <p:nvPr/>
        </p:nvGrpSpPr>
        <p:grpSpPr>
          <a:xfrm>
            <a:off x="368065" y="646706"/>
            <a:ext cx="2471159" cy="1076227"/>
            <a:chOff x="4844862" y="1556007"/>
            <a:chExt cx="2621807" cy="1362147"/>
          </a:xfrm>
        </p:grpSpPr>
        <p:sp>
          <p:nvSpPr>
            <p:cNvPr id="67" name="Rounded Rectangle 75">
              <a:extLst>
                <a:ext uri="{FF2B5EF4-FFF2-40B4-BE49-F238E27FC236}">
                  <a16:creationId xmlns:a16="http://schemas.microsoft.com/office/drawing/2014/main" id="{BA5DD4EB-1FC5-FDC6-A17B-0121B6B4478A}"/>
                </a:ext>
              </a:extLst>
            </p:cNvPr>
            <p:cNvSpPr/>
            <p:nvPr/>
          </p:nvSpPr>
          <p:spPr>
            <a:xfrm>
              <a:off x="4890988" y="1556007"/>
              <a:ext cx="2486025" cy="13621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ounded Rectangle 76">
              <a:extLst>
                <a:ext uri="{FF2B5EF4-FFF2-40B4-BE49-F238E27FC236}">
                  <a16:creationId xmlns:a16="http://schemas.microsoft.com/office/drawing/2014/main" id="{1D947AAB-2F84-21EA-8F8C-3B8B531CB00B}"/>
                </a:ext>
              </a:extLst>
            </p:cNvPr>
            <p:cNvSpPr/>
            <p:nvPr/>
          </p:nvSpPr>
          <p:spPr>
            <a:xfrm>
              <a:off x="4953976" y="1625428"/>
              <a:ext cx="2362045" cy="122436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Рисунок 215" descr="C:\Users\lomarova\Desktop\СЭЗ САРЫАРКА\имиджевая\logo SEZ Aurora.png">
              <a:extLst>
                <a:ext uri="{FF2B5EF4-FFF2-40B4-BE49-F238E27FC236}">
                  <a16:creationId xmlns:a16="http://schemas.microsoft.com/office/drawing/2014/main" id="{5D28C8E4-B5CD-9615-7D27-D051C522A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979" y="1736696"/>
              <a:ext cx="1994818" cy="33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tangle 78">
              <a:extLst>
                <a:ext uri="{FF2B5EF4-FFF2-40B4-BE49-F238E27FC236}">
                  <a16:creationId xmlns:a16="http://schemas.microsoft.com/office/drawing/2014/main" id="{CB355460-CCA9-7749-21F3-6DD1A0E80C6D}"/>
                </a:ext>
              </a:extLst>
            </p:cNvPr>
            <p:cNvSpPr/>
            <p:nvPr/>
          </p:nvSpPr>
          <p:spPr>
            <a:xfrm>
              <a:off x="4844862" y="2098089"/>
              <a:ext cx="2621807" cy="710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050" b="1" spc="-1" dirty="0">
                  <a:solidFill>
                    <a:srgbClr val="00B05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СЭЗ «Сарыарка» </a:t>
              </a:r>
              <a:r>
                <a:rPr lang="ru-RU" sz="10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расположена </a:t>
              </a:r>
            </a:p>
            <a:p>
              <a:pPr lvl="0" algn="ctr"/>
              <a:r>
                <a:rPr lang="ru-RU" sz="10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в 300 метрах от трассы республиканского значения.</a:t>
              </a:r>
              <a:endParaRPr lang="en-US" sz="1000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7" name="CustomShape 7">
            <a:extLst>
              <a:ext uri="{FF2B5EF4-FFF2-40B4-BE49-F238E27FC236}">
                <a16:creationId xmlns:a16="http://schemas.microsoft.com/office/drawing/2014/main" id="{1B725C50-711B-140E-557B-07992F348143}"/>
              </a:ext>
            </a:extLst>
          </p:cNvPr>
          <p:cNvSpPr/>
          <p:nvPr/>
        </p:nvSpPr>
        <p:spPr>
          <a:xfrm>
            <a:off x="-429829" y="5038959"/>
            <a:ext cx="3809411" cy="3652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70000"/>
              </a:lnSpc>
            </a:pPr>
            <a:r>
              <a:rPr lang="ru-RU" sz="14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металлургия, металлообработка</a:t>
            </a:r>
            <a:endParaRPr lang="en-US" sz="1400" strike="noStrike" spc="-1" baseline="3000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B0064F7F-9245-A42F-D6AB-68293CE4ED7F}"/>
              </a:ext>
            </a:extLst>
          </p:cNvPr>
          <p:cNvGrpSpPr/>
          <p:nvPr/>
        </p:nvGrpSpPr>
        <p:grpSpPr>
          <a:xfrm>
            <a:off x="2357524" y="4019472"/>
            <a:ext cx="3787495" cy="812171"/>
            <a:chOff x="8097121" y="1085610"/>
            <a:chExt cx="3178159" cy="812171"/>
          </a:xfrm>
        </p:grpSpPr>
        <p:sp>
          <p:nvSpPr>
            <p:cNvPr id="125" name="CustomShape 12">
              <a:extLst>
                <a:ext uri="{FF2B5EF4-FFF2-40B4-BE49-F238E27FC236}">
                  <a16:creationId xmlns:a16="http://schemas.microsoft.com/office/drawing/2014/main" id="{A0568AA3-5101-BCB4-FDE8-3AD810F1AAF5}"/>
                </a:ext>
              </a:extLst>
            </p:cNvPr>
            <p:cNvSpPr/>
            <p:nvPr/>
          </p:nvSpPr>
          <p:spPr>
            <a:xfrm>
              <a:off x="8972356" y="1157112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рабочие места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1EB17EF3-6070-FE8C-B895-91AF98A3F073}"/>
                </a:ext>
              </a:extLst>
            </p:cNvPr>
            <p:cNvGrpSpPr/>
            <p:nvPr/>
          </p:nvGrpSpPr>
          <p:grpSpPr>
            <a:xfrm>
              <a:off x="8097121" y="1085610"/>
              <a:ext cx="1167641" cy="812171"/>
              <a:chOff x="2207278" y="4235478"/>
              <a:chExt cx="1167641" cy="812171"/>
            </a:xfrm>
          </p:grpSpPr>
          <p:sp>
            <p:nvSpPr>
              <p:cNvPr id="127" name="Oval 142">
                <a:extLst>
                  <a:ext uri="{FF2B5EF4-FFF2-40B4-BE49-F238E27FC236}">
                    <a16:creationId xmlns:a16="http://schemas.microsoft.com/office/drawing/2014/main" id="{EF518F90-42BB-F580-A7CA-2850B0406588}"/>
                  </a:ext>
                </a:extLst>
              </p:cNvPr>
              <p:cNvSpPr/>
              <p:nvPr/>
            </p:nvSpPr>
            <p:spPr>
              <a:xfrm>
                <a:off x="2476343" y="4235478"/>
                <a:ext cx="650763" cy="4812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CustomShape 7">
                <a:extLst>
                  <a:ext uri="{FF2B5EF4-FFF2-40B4-BE49-F238E27FC236}">
                    <a16:creationId xmlns:a16="http://schemas.microsoft.com/office/drawing/2014/main" id="{212968C1-D3E4-52AD-5898-8F797FE5D1D0}"/>
                  </a:ext>
                </a:extLst>
              </p:cNvPr>
              <p:cNvSpPr/>
              <p:nvPr/>
            </p:nvSpPr>
            <p:spPr>
              <a:xfrm>
                <a:off x="2207278" y="4275509"/>
                <a:ext cx="1167641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1109</a:t>
                </a:r>
                <a:endParaRPr lang="en-US" sz="280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4C90407E-BFC9-AD1E-5AA8-7082C114CBDA}"/>
              </a:ext>
            </a:extLst>
          </p:cNvPr>
          <p:cNvGrpSpPr/>
          <p:nvPr/>
        </p:nvGrpSpPr>
        <p:grpSpPr>
          <a:xfrm>
            <a:off x="-84622" y="3469443"/>
            <a:ext cx="3205011" cy="799157"/>
            <a:chOff x="8070269" y="1085610"/>
            <a:chExt cx="3205011" cy="799157"/>
          </a:xfrm>
        </p:grpSpPr>
        <p:sp>
          <p:nvSpPr>
            <p:cNvPr id="130" name="CustomShape 12">
              <a:extLst>
                <a:ext uri="{FF2B5EF4-FFF2-40B4-BE49-F238E27FC236}">
                  <a16:creationId xmlns:a16="http://schemas.microsoft.com/office/drawing/2014/main" id="{FC1985DF-B7FA-8ECC-0FAE-80512451A47E}"/>
                </a:ext>
              </a:extLst>
            </p:cNvPr>
            <p:cNvSpPr/>
            <p:nvPr/>
          </p:nvSpPr>
          <p:spPr>
            <a:xfrm>
              <a:off x="8972356" y="1157112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га, общая площадь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BEF77B3A-E8B6-D536-AC69-B94DFAD2100E}"/>
                </a:ext>
              </a:extLst>
            </p:cNvPr>
            <p:cNvGrpSpPr/>
            <p:nvPr/>
          </p:nvGrpSpPr>
          <p:grpSpPr>
            <a:xfrm>
              <a:off x="8070269" y="1085610"/>
              <a:ext cx="1167641" cy="799157"/>
              <a:chOff x="2180426" y="4235478"/>
              <a:chExt cx="1167641" cy="799157"/>
            </a:xfrm>
          </p:grpSpPr>
          <p:sp>
            <p:nvSpPr>
              <p:cNvPr id="132" name="Oval 142">
                <a:extLst>
                  <a:ext uri="{FF2B5EF4-FFF2-40B4-BE49-F238E27FC236}">
                    <a16:creationId xmlns:a16="http://schemas.microsoft.com/office/drawing/2014/main" id="{B0DC4A2B-1B12-0953-28AD-08C6A3B2D617}"/>
                  </a:ext>
                </a:extLst>
              </p:cNvPr>
              <p:cNvSpPr/>
              <p:nvPr/>
            </p:nvSpPr>
            <p:spPr>
              <a:xfrm>
                <a:off x="2396174" y="4235478"/>
                <a:ext cx="720412" cy="4812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CustomShape 7">
                <a:extLst>
                  <a:ext uri="{FF2B5EF4-FFF2-40B4-BE49-F238E27FC236}">
                    <a16:creationId xmlns:a16="http://schemas.microsoft.com/office/drawing/2014/main" id="{31671DAA-AAFE-2EF8-23B5-B51142D9F046}"/>
                  </a:ext>
                </a:extLst>
              </p:cNvPr>
              <p:cNvSpPr/>
              <p:nvPr/>
            </p:nvSpPr>
            <p:spPr>
              <a:xfrm>
                <a:off x="2180426" y="4262495"/>
                <a:ext cx="1167641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20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948</a:t>
                </a:r>
                <a:endParaRPr lang="en-US" sz="280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F23D2D44-1CE2-C6D3-6B97-284855CF34DA}"/>
              </a:ext>
            </a:extLst>
          </p:cNvPr>
          <p:cNvGrpSpPr/>
          <p:nvPr/>
        </p:nvGrpSpPr>
        <p:grpSpPr>
          <a:xfrm>
            <a:off x="2493962" y="3460887"/>
            <a:ext cx="3151660" cy="806264"/>
            <a:chOff x="8220253" y="1085610"/>
            <a:chExt cx="3151660" cy="806264"/>
          </a:xfrm>
        </p:grpSpPr>
        <p:sp>
          <p:nvSpPr>
            <p:cNvPr id="135" name="CustomShape 12">
              <a:extLst>
                <a:ext uri="{FF2B5EF4-FFF2-40B4-BE49-F238E27FC236}">
                  <a16:creationId xmlns:a16="http://schemas.microsoft.com/office/drawing/2014/main" id="{5C231EA6-26B4-A13C-FBBF-0D2B72A51AF5}"/>
                </a:ext>
              </a:extLst>
            </p:cNvPr>
            <p:cNvSpPr/>
            <p:nvPr/>
          </p:nvSpPr>
          <p:spPr>
            <a:xfrm>
              <a:off x="9068989" y="1165668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га, свободная площадь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70180F1D-BBB4-72E9-FCCF-77C655FCDB34}"/>
                </a:ext>
              </a:extLst>
            </p:cNvPr>
            <p:cNvGrpSpPr/>
            <p:nvPr/>
          </p:nvGrpSpPr>
          <p:grpSpPr>
            <a:xfrm>
              <a:off x="8220253" y="1085610"/>
              <a:ext cx="1116072" cy="806264"/>
              <a:chOff x="2330410" y="4235478"/>
              <a:chExt cx="1116072" cy="806264"/>
            </a:xfrm>
          </p:grpSpPr>
          <p:sp>
            <p:nvSpPr>
              <p:cNvPr id="137" name="Oval 142">
                <a:extLst>
                  <a:ext uri="{FF2B5EF4-FFF2-40B4-BE49-F238E27FC236}">
                    <a16:creationId xmlns:a16="http://schemas.microsoft.com/office/drawing/2014/main" id="{E886BA8D-419C-8508-965A-970F8EB03617}"/>
                  </a:ext>
                </a:extLst>
              </p:cNvPr>
              <p:cNvSpPr/>
              <p:nvPr/>
            </p:nvSpPr>
            <p:spPr>
              <a:xfrm>
                <a:off x="2481815" y="4235478"/>
                <a:ext cx="787968" cy="4812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CustomShape 7">
                <a:extLst>
                  <a:ext uri="{FF2B5EF4-FFF2-40B4-BE49-F238E27FC236}">
                    <a16:creationId xmlns:a16="http://schemas.microsoft.com/office/drawing/2014/main" id="{1567D634-E871-8E0B-276A-0122D2D41EB0}"/>
                  </a:ext>
                </a:extLst>
              </p:cNvPr>
              <p:cNvSpPr/>
              <p:nvPr/>
            </p:nvSpPr>
            <p:spPr>
              <a:xfrm>
                <a:off x="2330410" y="4269602"/>
                <a:ext cx="1116072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20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271,2</a:t>
                </a:r>
                <a:endParaRPr lang="en-US" sz="280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6FEA9FB5-1C8A-65D9-CC58-50D9E162C096}"/>
              </a:ext>
            </a:extLst>
          </p:cNvPr>
          <p:cNvGrpSpPr/>
          <p:nvPr/>
        </p:nvGrpSpPr>
        <p:grpSpPr>
          <a:xfrm>
            <a:off x="-106686" y="4050116"/>
            <a:ext cx="3192622" cy="802802"/>
            <a:chOff x="8082658" y="1085610"/>
            <a:chExt cx="3192622" cy="802802"/>
          </a:xfrm>
        </p:grpSpPr>
        <p:sp>
          <p:nvSpPr>
            <p:cNvPr id="140" name="CustomShape 12">
              <a:extLst>
                <a:ext uri="{FF2B5EF4-FFF2-40B4-BE49-F238E27FC236}">
                  <a16:creationId xmlns:a16="http://schemas.microsoft.com/office/drawing/2014/main" id="{D7026E1F-5F4E-F39B-9A07-8B13B2000711}"/>
                </a:ext>
              </a:extLst>
            </p:cNvPr>
            <p:cNvSpPr/>
            <p:nvPr/>
          </p:nvSpPr>
          <p:spPr>
            <a:xfrm>
              <a:off x="8972356" y="1157112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млрд</a:t>
              </a:r>
              <a:r>
                <a:rPr lang="ru-KZ" sz="1400" b="1" dirty="0">
                  <a:solidFill>
                    <a:srgbClr val="44546A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KZ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₸</a:t>
              </a: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, инвестиций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6ECAF0E9-4FAC-5BC4-BCE7-86E21F804FA3}"/>
                </a:ext>
              </a:extLst>
            </p:cNvPr>
            <p:cNvGrpSpPr/>
            <p:nvPr/>
          </p:nvGrpSpPr>
          <p:grpSpPr>
            <a:xfrm>
              <a:off x="8082658" y="1085610"/>
              <a:ext cx="1167641" cy="802802"/>
              <a:chOff x="2192815" y="4235478"/>
              <a:chExt cx="1167641" cy="802802"/>
            </a:xfrm>
          </p:grpSpPr>
          <p:sp>
            <p:nvSpPr>
              <p:cNvPr id="142" name="Oval 142">
                <a:extLst>
                  <a:ext uri="{FF2B5EF4-FFF2-40B4-BE49-F238E27FC236}">
                    <a16:creationId xmlns:a16="http://schemas.microsoft.com/office/drawing/2014/main" id="{70AB84C7-3AB4-8EAF-BDFD-0DBC93792515}"/>
                  </a:ext>
                </a:extLst>
              </p:cNvPr>
              <p:cNvSpPr/>
              <p:nvPr/>
            </p:nvSpPr>
            <p:spPr>
              <a:xfrm>
                <a:off x="2430626" y="4235478"/>
                <a:ext cx="705355" cy="4812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CustomShape 7">
                <a:extLst>
                  <a:ext uri="{FF2B5EF4-FFF2-40B4-BE49-F238E27FC236}">
                    <a16:creationId xmlns:a16="http://schemas.microsoft.com/office/drawing/2014/main" id="{90D8449F-AA83-95C7-FD90-B8996A4539D8}"/>
                  </a:ext>
                </a:extLst>
              </p:cNvPr>
              <p:cNvSpPr/>
              <p:nvPr/>
            </p:nvSpPr>
            <p:spPr>
              <a:xfrm>
                <a:off x="2192815" y="4266140"/>
                <a:ext cx="1167641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172,9</a:t>
                </a:r>
                <a:endParaRPr lang="en-US" sz="280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56DD822F-6250-30B6-CF1F-BB6F46FB2E1D}"/>
              </a:ext>
            </a:extLst>
          </p:cNvPr>
          <p:cNvGrpSpPr/>
          <p:nvPr/>
        </p:nvGrpSpPr>
        <p:grpSpPr>
          <a:xfrm>
            <a:off x="2610199" y="4722588"/>
            <a:ext cx="3527406" cy="721351"/>
            <a:chOff x="7953561" y="2823052"/>
            <a:chExt cx="3527406" cy="1005988"/>
          </a:xfrm>
        </p:grpSpPr>
        <p:sp>
          <p:nvSpPr>
            <p:cNvPr id="144" name="CustomShape 12">
              <a:extLst>
                <a:ext uri="{FF2B5EF4-FFF2-40B4-BE49-F238E27FC236}">
                  <a16:creationId xmlns:a16="http://schemas.microsoft.com/office/drawing/2014/main" id="{8371DFE9-3A3E-6C9A-7E90-912910CDB717}"/>
                </a:ext>
              </a:extLst>
            </p:cNvPr>
            <p:cNvSpPr/>
            <p:nvPr/>
          </p:nvSpPr>
          <p:spPr>
            <a:xfrm>
              <a:off x="7953561" y="2823052"/>
              <a:ext cx="2830515" cy="100598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/>
              <a:r>
                <a:rPr lang="ru-RU" sz="1050" spc="-1" dirty="0">
                  <a:solidFill>
                    <a:srgbClr val="00B05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Таможенный подоходный налог</a:t>
              </a:r>
            </a:p>
            <a:p>
              <a:pPr algn="ctr"/>
              <a:r>
                <a:rPr lang="ru-RU" sz="1050" spc="-1" dirty="0">
                  <a:solidFill>
                    <a:srgbClr val="00B05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Таможенные пошлины</a:t>
              </a:r>
            </a:p>
            <a:p>
              <a:pPr algn="ctr"/>
              <a:r>
                <a:rPr lang="ru-RU" sz="1050" strike="noStrike" spc="-1" dirty="0">
                  <a:solidFill>
                    <a:srgbClr val="00B05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Плата за пользование землей</a:t>
              </a:r>
            </a:p>
            <a:p>
              <a:pPr algn="ctr"/>
              <a:r>
                <a:rPr lang="ru-RU" sz="1050" spc="-1" dirty="0">
                  <a:solidFill>
                    <a:srgbClr val="00B05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Налог</a:t>
              </a:r>
            </a:p>
            <a:p>
              <a:pPr algn="ctr"/>
              <a:endParaRPr lang="en-US" sz="120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CustomShape 7">
              <a:extLst>
                <a:ext uri="{FF2B5EF4-FFF2-40B4-BE49-F238E27FC236}">
                  <a16:creationId xmlns:a16="http://schemas.microsoft.com/office/drawing/2014/main" id="{EFBDF371-0890-E4CF-03C6-6765C8066A7F}"/>
                </a:ext>
              </a:extLst>
            </p:cNvPr>
            <p:cNvSpPr/>
            <p:nvPr/>
          </p:nvSpPr>
          <p:spPr>
            <a:xfrm>
              <a:off x="10287567" y="3113666"/>
              <a:ext cx="1193400" cy="493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70000"/>
                </a:lnSpc>
              </a:pPr>
              <a:r>
                <a:rPr lang="ru-RU" sz="2800" b="1" spc="-1" dirty="0">
                  <a:solidFill>
                    <a:srgbClr val="00B05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0%</a:t>
              </a:r>
              <a:endParaRPr lang="en-US" sz="1400" b="0" strike="noStrike" spc="-1" baseline="30000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Правая фигурная скобка 149">
              <a:extLst>
                <a:ext uri="{FF2B5EF4-FFF2-40B4-BE49-F238E27FC236}">
                  <a16:creationId xmlns:a16="http://schemas.microsoft.com/office/drawing/2014/main" id="{A548DDDD-B43B-461B-8B02-39CC2496E7BA}"/>
                </a:ext>
              </a:extLst>
            </p:cNvPr>
            <p:cNvSpPr/>
            <p:nvPr/>
          </p:nvSpPr>
          <p:spPr>
            <a:xfrm>
              <a:off x="10445475" y="2880324"/>
              <a:ext cx="111455" cy="897705"/>
            </a:xfrm>
            <a:prstGeom prst="rightBrace">
              <a:avLst>
                <a:gd name="adj1" fmla="val 65334"/>
                <a:gd name="adj2" fmla="val 50000"/>
              </a:avLst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KZ" sz="1400"/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312CEABC-4379-B44C-D965-8AB8A7E148D7}"/>
              </a:ext>
            </a:extLst>
          </p:cNvPr>
          <p:cNvSpPr txBox="1"/>
          <p:nvPr/>
        </p:nvSpPr>
        <p:spPr>
          <a:xfrm>
            <a:off x="6721524" y="104410"/>
            <a:ext cx="451753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18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«</a:t>
            </a:r>
            <a: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SARAN</a:t>
            </a:r>
            <a:r>
              <a:rPr lang="ru-RU" sz="18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FF63CC86-8FEB-E434-9785-7D1D5946AF4B}"/>
              </a:ext>
            </a:extLst>
          </p:cNvPr>
          <p:cNvGrpSpPr/>
          <p:nvPr/>
        </p:nvGrpSpPr>
        <p:grpSpPr>
          <a:xfrm>
            <a:off x="8767814" y="4039372"/>
            <a:ext cx="3147757" cy="825057"/>
            <a:chOff x="8127523" y="1085610"/>
            <a:chExt cx="3147757" cy="825057"/>
          </a:xfrm>
        </p:grpSpPr>
        <p:sp>
          <p:nvSpPr>
            <p:cNvPr id="170" name="CustomShape 12">
              <a:extLst>
                <a:ext uri="{FF2B5EF4-FFF2-40B4-BE49-F238E27FC236}">
                  <a16:creationId xmlns:a16="http://schemas.microsoft.com/office/drawing/2014/main" id="{BEDCD683-88A3-7B19-822B-A1061F20CCAD}"/>
                </a:ext>
              </a:extLst>
            </p:cNvPr>
            <p:cNvSpPr/>
            <p:nvPr/>
          </p:nvSpPr>
          <p:spPr>
            <a:xfrm>
              <a:off x="8972356" y="1157112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га, свободная площадь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1" name="Группа 170">
              <a:extLst>
                <a:ext uri="{FF2B5EF4-FFF2-40B4-BE49-F238E27FC236}">
                  <a16:creationId xmlns:a16="http://schemas.microsoft.com/office/drawing/2014/main" id="{7360A5BE-755A-3596-7985-E2924C2EEDE1}"/>
                </a:ext>
              </a:extLst>
            </p:cNvPr>
            <p:cNvGrpSpPr/>
            <p:nvPr/>
          </p:nvGrpSpPr>
          <p:grpSpPr>
            <a:xfrm>
              <a:off x="8127523" y="1085610"/>
              <a:ext cx="1167641" cy="825057"/>
              <a:chOff x="2237680" y="4235478"/>
              <a:chExt cx="1167641" cy="825057"/>
            </a:xfrm>
          </p:grpSpPr>
          <p:sp>
            <p:nvSpPr>
              <p:cNvPr id="172" name="Oval 142">
                <a:extLst>
                  <a:ext uri="{FF2B5EF4-FFF2-40B4-BE49-F238E27FC236}">
                    <a16:creationId xmlns:a16="http://schemas.microsoft.com/office/drawing/2014/main" id="{A82FB61D-97BF-0D1C-6121-97CBC1AF0759}"/>
                  </a:ext>
                </a:extLst>
              </p:cNvPr>
              <p:cNvSpPr/>
              <p:nvPr/>
            </p:nvSpPr>
            <p:spPr>
              <a:xfrm>
                <a:off x="2522303" y="4235478"/>
                <a:ext cx="588930" cy="4812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CustomShape 7">
                <a:extLst>
                  <a:ext uri="{FF2B5EF4-FFF2-40B4-BE49-F238E27FC236}">
                    <a16:creationId xmlns:a16="http://schemas.microsoft.com/office/drawing/2014/main" id="{20D0D004-5463-9C28-D728-719413E90C37}"/>
                  </a:ext>
                </a:extLst>
              </p:cNvPr>
              <p:cNvSpPr/>
              <p:nvPr/>
            </p:nvSpPr>
            <p:spPr>
              <a:xfrm>
                <a:off x="2237680" y="4288395"/>
                <a:ext cx="1167641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51,1</a:t>
                </a:r>
                <a:endParaRPr lang="en-US" sz="18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927AB11B-36E6-8E54-CCE5-4AB434D4E810}"/>
              </a:ext>
            </a:extLst>
          </p:cNvPr>
          <p:cNvGrpSpPr/>
          <p:nvPr/>
        </p:nvGrpSpPr>
        <p:grpSpPr>
          <a:xfrm>
            <a:off x="5899672" y="3504082"/>
            <a:ext cx="3130979" cy="816668"/>
            <a:chOff x="8144301" y="1085610"/>
            <a:chExt cx="3130979" cy="816668"/>
          </a:xfrm>
        </p:grpSpPr>
        <p:sp>
          <p:nvSpPr>
            <p:cNvPr id="175" name="CustomShape 12">
              <a:extLst>
                <a:ext uri="{FF2B5EF4-FFF2-40B4-BE49-F238E27FC236}">
                  <a16:creationId xmlns:a16="http://schemas.microsoft.com/office/drawing/2014/main" id="{BA5EF4C5-FAF9-25FF-F6A3-1E02305508BB}"/>
                </a:ext>
              </a:extLst>
            </p:cNvPr>
            <p:cNvSpPr/>
            <p:nvPr/>
          </p:nvSpPr>
          <p:spPr>
            <a:xfrm>
              <a:off x="8972356" y="1157112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га, территория ИЗ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6" name="Группа 175">
              <a:extLst>
                <a:ext uri="{FF2B5EF4-FFF2-40B4-BE49-F238E27FC236}">
                  <a16:creationId xmlns:a16="http://schemas.microsoft.com/office/drawing/2014/main" id="{99D7F3B6-0249-4D83-C22D-9E418783AF2E}"/>
                </a:ext>
              </a:extLst>
            </p:cNvPr>
            <p:cNvGrpSpPr/>
            <p:nvPr/>
          </p:nvGrpSpPr>
          <p:grpSpPr>
            <a:xfrm>
              <a:off x="8144301" y="1085610"/>
              <a:ext cx="1167641" cy="816668"/>
              <a:chOff x="2254458" y="4235478"/>
              <a:chExt cx="1167641" cy="816668"/>
            </a:xfrm>
          </p:grpSpPr>
          <p:sp>
            <p:nvSpPr>
              <p:cNvPr id="177" name="Oval 142">
                <a:extLst>
                  <a:ext uri="{FF2B5EF4-FFF2-40B4-BE49-F238E27FC236}">
                    <a16:creationId xmlns:a16="http://schemas.microsoft.com/office/drawing/2014/main" id="{B587C599-33B7-DD36-83D9-DEC6AF84413A}"/>
                  </a:ext>
                </a:extLst>
              </p:cNvPr>
              <p:cNvSpPr/>
              <p:nvPr/>
            </p:nvSpPr>
            <p:spPr>
              <a:xfrm>
                <a:off x="2551310" y="4235478"/>
                <a:ext cx="585595" cy="4812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CustomShape 7">
                <a:extLst>
                  <a:ext uri="{FF2B5EF4-FFF2-40B4-BE49-F238E27FC236}">
                    <a16:creationId xmlns:a16="http://schemas.microsoft.com/office/drawing/2014/main" id="{6AC01F02-36BB-914E-6743-509AA4621CF4}"/>
                  </a:ext>
                </a:extLst>
              </p:cNvPr>
              <p:cNvSpPr/>
              <p:nvPr/>
            </p:nvSpPr>
            <p:spPr>
              <a:xfrm>
                <a:off x="2254458" y="4280006"/>
                <a:ext cx="1167641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20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207</a:t>
                </a:r>
                <a:endParaRPr lang="en-US" sz="280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505D6133-AE21-29CC-ED56-4716B34450BD}"/>
              </a:ext>
            </a:extLst>
          </p:cNvPr>
          <p:cNvGrpSpPr/>
          <p:nvPr/>
        </p:nvGrpSpPr>
        <p:grpSpPr>
          <a:xfrm>
            <a:off x="8337893" y="3488068"/>
            <a:ext cx="3209908" cy="822680"/>
            <a:chOff x="8065372" y="1085610"/>
            <a:chExt cx="3209908" cy="822680"/>
          </a:xfrm>
        </p:grpSpPr>
        <p:sp>
          <p:nvSpPr>
            <p:cNvPr id="180" name="CustomShape 12">
              <a:extLst>
                <a:ext uri="{FF2B5EF4-FFF2-40B4-BE49-F238E27FC236}">
                  <a16:creationId xmlns:a16="http://schemas.microsoft.com/office/drawing/2014/main" id="{87160A57-39FC-4490-1B3A-0AD6609F1C0D}"/>
                </a:ext>
              </a:extLst>
            </p:cNvPr>
            <p:cNvSpPr/>
            <p:nvPr/>
          </p:nvSpPr>
          <p:spPr>
            <a:xfrm>
              <a:off x="8972356" y="1157112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га, полезная площадь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1" name="Группа 180">
              <a:extLst>
                <a:ext uri="{FF2B5EF4-FFF2-40B4-BE49-F238E27FC236}">
                  <a16:creationId xmlns:a16="http://schemas.microsoft.com/office/drawing/2014/main" id="{CBD7C53B-4646-7299-F860-533CF964313E}"/>
                </a:ext>
              </a:extLst>
            </p:cNvPr>
            <p:cNvGrpSpPr/>
            <p:nvPr/>
          </p:nvGrpSpPr>
          <p:grpSpPr>
            <a:xfrm>
              <a:off x="8065372" y="1085610"/>
              <a:ext cx="1167641" cy="822680"/>
              <a:chOff x="2175529" y="4235478"/>
              <a:chExt cx="1167641" cy="822680"/>
            </a:xfrm>
          </p:grpSpPr>
          <p:sp>
            <p:nvSpPr>
              <p:cNvPr id="182" name="Oval 142">
                <a:extLst>
                  <a:ext uri="{FF2B5EF4-FFF2-40B4-BE49-F238E27FC236}">
                    <a16:creationId xmlns:a16="http://schemas.microsoft.com/office/drawing/2014/main" id="{7001B91B-FDA5-662D-CA3D-BF467FBC6512}"/>
                  </a:ext>
                </a:extLst>
              </p:cNvPr>
              <p:cNvSpPr/>
              <p:nvPr/>
            </p:nvSpPr>
            <p:spPr>
              <a:xfrm>
                <a:off x="2405812" y="4235478"/>
                <a:ext cx="706630" cy="4812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CustomShape 7">
                <a:extLst>
                  <a:ext uri="{FF2B5EF4-FFF2-40B4-BE49-F238E27FC236}">
                    <a16:creationId xmlns:a16="http://schemas.microsoft.com/office/drawing/2014/main" id="{4F58D267-51DB-DF57-910B-D20D8D090D76}"/>
                  </a:ext>
                </a:extLst>
              </p:cNvPr>
              <p:cNvSpPr/>
              <p:nvPr/>
            </p:nvSpPr>
            <p:spPr>
              <a:xfrm>
                <a:off x="2175529" y="4286018"/>
                <a:ext cx="1167641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170,3</a:t>
                </a:r>
                <a:endParaRPr lang="en-US" sz="195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3F1CD08-2461-23EE-8485-6F7CE7DC2175}"/>
              </a:ext>
            </a:extLst>
          </p:cNvPr>
          <p:cNvGrpSpPr/>
          <p:nvPr/>
        </p:nvGrpSpPr>
        <p:grpSpPr>
          <a:xfrm>
            <a:off x="5882423" y="4020367"/>
            <a:ext cx="3231321" cy="827228"/>
            <a:chOff x="8043959" y="1060181"/>
            <a:chExt cx="3231321" cy="827228"/>
          </a:xfrm>
        </p:grpSpPr>
        <p:sp>
          <p:nvSpPr>
            <p:cNvPr id="185" name="CustomShape 12">
              <a:extLst>
                <a:ext uri="{FF2B5EF4-FFF2-40B4-BE49-F238E27FC236}">
                  <a16:creationId xmlns:a16="http://schemas.microsoft.com/office/drawing/2014/main" id="{D084F80E-724A-9B1B-7CC4-1AD2B643FA89}"/>
                </a:ext>
              </a:extLst>
            </p:cNvPr>
            <p:cNvSpPr/>
            <p:nvPr/>
          </p:nvSpPr>
          <p:spPr>
            <a:xfrm>
              <a:off x="8972356" y="1157112"/>
              <a:ext cx="2302924" cy="2734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pc="-1" dirty="0">
                  <a:solidFill>
                    <a:schemeClr val="accent1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га, выдано участникам</a:t>
              </a:r>
              <a:endParaRPr lang="en-US" sz="1800" b="1" strike="noStrike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6" name="Группа 185">
              <a:extLst>
                <a:ext uri="{FF2B5EF4-FFF2-40B4-BE49-F238E27FC236}">
                  <a16:creationId xmlns:a16="http://schemas.microsoft.com/office/drawing/2014/main" id="{6B10A547-3D2B-0267-4A44-FE6DBD1EBB9A}"/>
                </a:ext>
              </a:extLst>
            </p:cNvPr>
            <p:cNvGrpSpPr/>
            <p:nvPr/>
          </p:nvGrpSpPr>
          <p:grpSpPr>
            <a:xfrm>
              <a:off x="8043959" y="1060181"/>
              <a:ext cx="1167641" cy="827228"/>
              <a:chOff x="2154116" y="4210049"/>
              <a:chExt cx="1167641" cy="827228"/>
            </a:xfrm>
          </p:grpSpPr>
          <p:sp>
            <p:nvSpPr>
              <p:cNvPr id="187" name="Oval 142">
                <a:extLst>
                  <a:ext uri="{FF2B5EF4-FFF2-40B4-BE49-F238E27FC236}">
                    <a16:creationId xmlns:a16="http://schemas.microsoft.com/office/drawing/2014/main" id="{C5482E53-0B4D-CF64-8E17-FE6180601D87}"/>
                  </a:ext>
                </a:extLst>
              </p:cNvPr>
              <p:cNvSpPr/>
              <p:nvPr/>
            </p:nvSpPr>
            <p:spPr>
              <a:xfrm>
                <a:off x="2384048" y="4210049"/>
                <a:ext cx="707257" cy="51982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CustomShape 7">
                <a:extLst>
                  <a:ext uri="{FF2B5EF4-FFF2-40B4-BE49-F238E27FC236}">
                    <a16:creationId xmlns:a16="http://schemas.microsoft.com/office/drawing/2014/main" id="{B9ADB331-003A-BF54-301A-6ACBFAB4D250}"/>
                  </a:ext>
                </a:extLst>
              </p:cNvPr>
              <p:cNvSpPr/>
              <p:nvPr/>
            </p:nvSpPr>
            <p:spPr>
              <a:xfrm>
                <a:off x="2154116" y="4265137"/>
                <a:ext cx="1167641" cy="772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spc="-1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119,2</a:t>
                </a:r>
                <a:endParaRPr lang="en-US" sz="18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3C7C85-B176-D0F5-A71C-64CA8166E3E8}"/>
              </a:ext>
            </a:extLst>
          </p:cNvPr>
          <p:cNvGrpSpPr/>
          <p:nvPr/>
        </p:nvGrpSpPr>
        <p:grpSpPr>
          <a:xfrm>
            <a:off x="6212744" y="4755160"/>
            <a:ext cx="5928743" cy="712915"/>
            <a:chOff x="6212744" y="4649652"/>
            <a:chExt cx="5928743" cy="712915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652FDC12-F675-37C0-D65A-12723C2B4E44}"/>
                </a:ext>
              </a:extLst>
            </p:cNvPr>
            <p:cNvGrpSpPr/>
            <p:nvPr/>
          </p:nvGrpSpPr>
          <p:grpSpPr>
            <a:xfrm>
              <a:off x="6212744" y="4649652"/>
              <a:ext cx="5928743" cy="712915"/>
              <a:chOff x="6212744" y="4649652"/>
              <a:chExt cx="5928743" cy="712915"/>
            </a:xfrm>
          </p:grpSpPr>
          <p:grpSp>
            <p:nvGrpSpPr>
              <p:cNvPr id="192" name="Группа 191">
                <a:extLst>
                  <a:ext uri="{FF2B5EF4-FFF2-40B4-BE49-F238E27FC236}">
                    <a16:creationId xmlns:a16="http://schemas.microsoft.com/office/drawing/2014/main" id="{F1F7403B-2579-3F8A-4E7A-D40E2C1A9B39}"/>
                  </a:ext>
                </a:extLst>
              </p:cNvPr>
              <p:cNvGrpSpPr/>
              <p:nvPr/>
            </p:nvGrpSpPr>
            <p:grpSpPr>
              <a:xfrm>
                <a:off x="6212744" y="4670512"/>
                <a:ext cx="1928242" cy="508778"/>
                <a:chOff x="196270" y="6117701"/>
                <a:chExt cx="1928242" cy="508778"/>
              </a:xfrm>
            </p:grpSpPr>
            <p:sp>
              <p:nvSpPr>
                <p:cNvPr id="189" name="Блок-схема: узел 188">
                  <a:extLst>
                    <a:ext uri="{FF2B5EF4-FFF2-40B4-BE49-F238E27FC236}">
                      <a16:creationId xmlns:a16="http://schemas.microsoft.com/office/drawing/2014/main" id="{C18BDB14-5D42-5318-60E9-16BAA55F92C2}"/>
                    </a:ext>
                  </a:extLst>
                </p:cNvPr>
                <p:cNvSpPr/>
                <p:nvPr/>
              </p:nvSpPr>
              <p:spPr>
                <a:xfrm>
                  <a:off x="196270" y="6117701"/>
                  <a:ext cx="539065" cy="508778"/>
                </a:xfrm>
                <a:prstGeom prst="flowChartConnector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90" name="Picture 2" descr="электричество, электростанции, компьютерные иконки">
                  <a:extLst>
                    <a:ext uri="{FF2B5EF4-FFF2-40B4-BE49-F238E27FC236}">
                      <a16:creationId xmlns:a16="http://schemas.microsoft.com/office/drawing/2014/main" id="{154B6792-B546-AE27-5BB4-2704B5B553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690" y="6217226"/>
                  <a:ext cx="289095" cy="3097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1" name="TextBox 14">
                  <a:extLst>
                    <a:ext uri="{FF2B5EF4-FFF2-40B4-BE49-F238E27FC236}">
                      <a16:creationId xmlns:a16="http://schemas.microsoft.com/office/drawing/2014/main" id="{60A85AFA-69B9-EEA0-DB01-2122874B3962}"/>
                    </a:ext>
                  </a:extLst>
                </p:cNvPr>
                <p:cNvSpPr txBox="1"/>
                <p:nvPr/>
              </p:nvSpPr>
              <p:spPr>
                <a:xfrm>
                  <a:off x="726819" y="6209591"/>
                  <a:ext cx="139769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sz="1000" b="1" dirty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rPr>
                    <a:t>ЭЛЕКТРОЭНЕРГИЯ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sz="1000" dirty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rPr>
                    <a:t>100 МВт</a:t>
                  </a:r>
                </a:p>
              </p:txBody>
            </p:sp>
          </p:grpSp>
          <p:grpSp>
            <p:nvGrpSpPr>
              <p:cNvPr id="198" name="Группа 197">
                <a:extLst>
                  <a:ext uri="{FF2B5EF4-FFF2-40B4-BE49-F238E27FC236}">
                    <a16:creationId xmlns:a16="http://schemas.microsoft.com/office/drawing/2014/main" id="{CA890955-C163-4002-D3F1-FECB1471E746}"/>
                  </a:ext>
                </a:extLst>
              </p:cNvPr>
              <p:cNvGrpSpPr/>
              <p:nvPr/>
            </p:nvGrpSpPr>
            <p:grpSpPr>
              <a:xfrm>
                <a:off x="8161023" y="4690157"/>
                <a:ext cx="1928242" cy="508778"/>
                <a:chOff x="2058852" y="6270766"/>
                <a:chExt cx="1928242" cy="508778"/>
              </a:xfrm>
            </p:grpSpPr>
            <p:grpSp>
              <p:nvGrpSpPr>
                <p:cNvPr id="193" name="Группа 192">
                  <a:extLst>
                    <a:ext uri="{FF2B5EF4-FFF2-40B4-BE49-F238E27FC236}">
                      <a16:creationId xmlns:a16="http://schemas.microsoft.com/office/drawing/2014/main" id="{65338062-2FA8-27FC-3FCA-E80136EE8600}"/>
                    </a:ext>
                  </a:extLst>
                </p:cNvPr>
                <p:cNvGrpSpPr/>
                <p:nvPr/>
              </p:nvGrpSpPr>
              <p:grpSpPr>
                <a:xfrm>
                  <a:off x="2058852" y="6270766"/>
                  <a:ext cx="1928242" cy="508778"/>
                  <a:chOff x="196270" y="6117701"/>
                  <a:chExt cx="1928242" cy="508778"/>
                </a:xfrm>
              </p:grpSpPr>
              <p:sp>
                <p:nvSpPr>
                  <p:cNvPr id="194" name="Блок-схема: узел 193">
                    <a:extLst>
                      <a:ext uri="{FF2B5EF4-FFF2-40B4-BE49-F238E27FC236}">
                        <a16:creationId xmlns:a16="http://schemas.microsoft.com/office/drawing/2014/main" id="{A4B29512-3DD0-B891-361B-FC0ECC081EF2}"/>
                      </a:ext>
                    </a:extLst>
                  </p:cNvPr>
                  <p:cNvSpPr/>
                  <p:nvPr/>
                </p:nvSpPr>
                <p:spPr>
                  <a:xfrm>
                    <a:off x="196270" y="6117701"/>
                    <a:ext cx="539065" cy="508778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 cap="flat" cmpd="sng" algn="ctr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6" name="TextBox 14">
                    <a:extLst>
                      <a:ext uri="{FF2B5EF4-FFF2-40B4-BE49-F238E27FC236}">
                        <a16:creationId xmlns:a16="http://schemas.microsoft.com/office/drawing/2014/main" id="{45273824-B67D-70FC-8E08-08BF7A675974}"/>
                      </a:ext>
                    </a:extLst>
                  </p:cNvPr>
                  <p:cNvSpPr txBox="1"/>
                  <p:nvPr/>
                </p:nvSpPr>
                <p:spPr>
                  <a:xfrm>
                    <a:off x="726819" y="6209591"/>
                    <a:ext cx="1397693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buClrTx/>
                      <a:buFontTx/>
                      <a:buNone/>
                    </a:pPr>
                    <a:r>
                      <a:rPr lang="ru-RU"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ГАЗОПРОВОД</a:t>
                    </a:r>
                  </a:p>
                  <a:p>
                    <a:pPr>
                      <a:buClrTx/>
                      <a:buFontTx/>
                      <a:buNone/>
                    </a:pPr>
                    <a:r>
                      <a:rPr lang="en-US"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14 500</a:t>
                    </a:r>
                    <a:r>
                      <a:rPr lang="ru-RU"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 м</a:t>
                    </a:r>
                    <a:r>
                      <a:rPr lang="ru-RU" sz="1000" baseline="300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3</a:t>
                    </a:r>
                    <a:r>
                      <a:rPr lang="ru-RU"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" panose="020B0604020202020204" pitchFamily="34" charset="0"/>
                      </a:rPr>
                      <a:t>/час</a:t>
                    </a:r>
                  </a:p>
                </p:txBody>
              </p:sp>
            </p:grpSp>
            <p:pic>
              <p:nvPicPr>
                <p:cNvPr id="197" name="Рисунок 196">
                  <a:extLst>
                    <a:ext uri="{FF2B5EF4-FFF2-40B4-BE49-F238E27FC236}">
                      <a16:creationId xmlns:a16="http://schemas.microsoft.com/office/drawing/2014/main" id="{0257CDFA-5D46-26F8-069D-F80425855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28000" b="74875" l="17750" r="82875">
                              <a14:foregroundMark x1="51125" y1="33875" x2="51125" y2="33875"/>
                              <a14:foregroundMark x1="45250" y1="32250" x2="45250" y2="32250"/>
                              <a14:foregroundMark x1="50250" y1="30000" x2="50250" y2="30000"/>
                              <a14:foregroundMark x1="55750" y1="31875" x2="55750" y2="31875"/>
                              <a14:foregroundMark x1="50250" y1="39250" x2="50250" y2="39250"/>
                              <a14:foregroundMark x1="41750" y1="44500" x2="41750" y2="44500"/>
                              <a14:foregroundMark x1="51625" y1="45250" x2="51625" y2="45250"/>
                              <a14:foregroundMark x1="58375" y1="42375" x2="58375" y2="42375"/>
                              <a14:foregroundMark x1="67625" y1="45750" x2="67625" y2="45750"/>
                              <a14:foregroundMark x1="58250" y1="63875" x2="58250" y2="63875"/>
                              <a14:foregroundMark x1="51250" y1="66500" x2="51250" y2="66500"/>
                              <a14:foregroundMark x1="25000" y1="70125" x2="25000" y2="70125"/>
                              <a14:foregroundMark x1="73750" y1="69875" x2="73750" y2="69875"/>
                              <a14:foregroundMark x1="26122" y1="51837" x2="26122" y2="518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87" t="27677" r="17676" b="25129"/>
                <a:stretch/>
              </p:blipFill>
              <p:spPr>
                <a:xfrm>
                  <a:off x="2168033" y="6335336"/>
                  <a:ext cx="345651" cy="279611"/>
                </a:xfrm>
                <a:prstGeom prst="rect">
                  <a:avLst/>
                </a:prstGeom>
              </p:spPr>
            </p:pic>
          </p:grpSp>
          <p:sp>
            <p:nvSpPr>
              <p:cNvPr id="203" name="TextBox 14">
                <a:extLst>
                  <a:ext uri="{FF2B5EF4-FFF2-40B4-BE49-F238E27FC236}">
                    <a16:creationId xmlns:a16="http://schemas.microsoft.com/office/drawing/2014/main" id="{66B7330D-5B50-50AE-4A6E-8AFBBCAFBED8}"/>
                  </a:ext>
                </a:extLst>
              </p:cNvPr>
              <p:cNvSpPr txBox="1"/>
              <p:nvPr/>
            </p:nvSpPr>
            <p:spPr>
              <a:xfrm>
                <a:off x="10457035" y="4649652"/>
                <a:ext cx="1397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ru-RU" sz="1000" b="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ПИТЬЕВАЯ ВОДА</a:t>
                </a:r>
              </a:p>
              <a:p>
                <a:pPr>
                  <a:buClrTx/>
                  <a:buFontTx/>
                  <a:buNone/>
                </a:pPr>
                <a:r>
                  <a:rPr lang="ru-RU" sz="1000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375 м</a:t>
                </a:r>
                <a:r>
                  <a:rPr lang="ru-RU" sz="1000" baseline="30000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3</a:t>
                </a:r>
                <a:r>
                  <a:rPr lang="ru-RU" sz="1000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/сутки</a:t>
                </a:r>
              </a:p>
            </p:txBody>
          </p:sp>
          <p:grpSp>
            <p:nvGrpSpPr>
              <p:cNvPr id="207" name="Группа 206">
                <a:extLst>
                  <a:ext uri="{FF2B5EF4-FFF2-40B4-BE49-F238E27FC236}">
                    <a16:creationId xmlns:a16="http://schemas.microsoft.com/office/drawing/2014/main" id="{3DE9F11B-72A8-6E8A-74E1-5972BA796F5B}"/>
                  </a:ext>
                </a:extLst>
              </p:cNvPr>
              <p:cNvGrpSpPr/>
              <p:nvPr/>
            </p:nvGrpSpPr>
            <p:grpSpPr>
              <a:xfrm>
                <a:off x="9869146" y="4708068"/>
                <a:ext cx="2272341" cy="654499"/>
                <a:chOff x="-2341990" y="4775141"/>
                <a:chExt cx="2272341" cy="654499"/>
              </a:xfrm>
            </p:grpSpPr>
            <p:sp>
              <p:nvSpPr>
                <p:cNvPr id="209" name="Блок-схема: узел 208">
                  <a:extLst>
                    <a:ext uri="{FF2B5EF4-FFF2-40B4-BE49-F238E27FC236}">
                      <a16:creationId xmlns:a16="http://schemas.microsoft.com/office/drawing/2014/main" id="{20433F75-8D08-B857-90E2-EB3E62158E82}"/>
                    </a:ext>
                  </a:extLst>
                </p:cNvPr>
                <p:cNvSpPr/>
                <p:nvPr/>
              </p:nvSpPr>
              <p:spPr>
                <a:xfrm>
                  <a:off x="-2341990" y="4775141"/>
                  <a:ext cx="539065" cy="508778"/>
                </a:xfrm>
                <a:prstGeom prst="flowChartConnector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" name="TextBox 14">
                  <a:extLst>
                    <a:ext uri="{FF2B5EF4-FFF2-40B4-BE49-F238E27FC236}">
                      <a16:creationId xmlns:a16="http://schemas.microsoft.com/office/drawing/2014/main" id="{909D44E7-FD09-0D98-3F60-A0B8ACA6D6F8}"/>
                    </a:ext>
                  </a:extLst>
                </p:cNvPr>
                <p:cNvSpPr txBox="1"/>
                <p:nvPr/>
              </p:nvSpPr>
              <p:spPr>
                <a:xfrm>
                  <a:off x="-1754101" y="5029530"/>
                  <a:ext cx="168445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sz="1000" b="1" dirty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rPr>
                    <a:t>ТЕХНИЧЕСКАЯ ВОДА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sz="1000" dirty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rPr>
                    <a:t>500 м</a:t>
                  </a:r>
                  <a:r>
                    <a:rPr lang="ru-RU" sz="1000" baseline="30000" dirty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rPr>
                    <a:t>3</a:t>
                  </a:r>
                  <a:r>
                    <a:rPr lang="ru-RU" sz="1000" dirty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rPr>
                    <a:t>/сутки</a:t>
                  </a:r>
                </a:p>
              </p:txBody>
            </p:sp>
          </p:grpSp>
        </p:grpSp>
        <p:pic>
          <p:nvPicPr>
            <p:cNvPr id="211" name="Picture 6" descr="Кран Питьевая вода Водопровод Труба Компьютерные Иконки, вода, угол, текст,  логотип png | PNGWing">
              <a:extLst>
                <a:ext uri="{FF2B5EF4-FFF2-40B4-BE49-F238E27FC236}">
                  <a16:creationId xmlns:a16="http://schemas.microsoft.com/office/drawing/2014/main" id="{83F2C380-2982-1CE0-6EB5-B3A8C910D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8670" y="4789758"/>
              <a:ext cx="440015" cy="36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269C956B-98C1-1D4F-DA3B-EF7781B74543}"/>
              </a:ext>
            </a:extLst>
          </p:cNvPr>
          <p:cNvSpPr txBox="1"/>
          <p:nvPr/>
        </p:nvSpPr>
        <p:spPr>
          <a:xfrm>
            <a:off x="896814" y="104410"/>
            <a:ext cx="35763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 sz="4200">
                <a:solidFill>
                  <a:srgbClr val="035784"/>
                </a:solidFill>
                <a:latin typeface="Exo 2 Semi Bold"/>
                <a:ea typeface="Exo 2 Semi Bold"/>
                <a:cs typeface="Exo 2 Semi Bold"/>
                <a:sym typeface="Exo 2 Semi Bold"/>
              </a:defRPr>
            </a:pPr>
            <a:r>
              <a:rPr lang="ru-RU" sz="18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СЭЗ «САРЫАРКА»</a:t>
            </a:r>
          </a:p>
        </p:txBody>
      </p:sp>
      <p:sp>
        <p:nvSpPr>
          <p:cNvPr id="230" name="Номер слайда 2">
            <a:extLst>
              <a:ext uri="{FF2B5EF4-FFF2-40B4-BE49-F238E27FC236}">
                <a16:creationId xmlns:a16="http://schemas.microsoft.com/office/drawing/2014/main" id="{BC9970BF-1252-CDA5-22B6-9E731C3B1F99}"/>
              </a:ext>
            </a:extLst>
          </p:cNvPr>
          <p:cNvSpPr txBox="1">
            <a:spLocks/>
          </p:cNvSpPr>
          <p:nvPr/>
        </p:nvSpPr>
        <p:spPr>
          <a:xfrm>
            <a:off x="18468843" y="6377810"/>
            <a:ext cx="461629" cy="192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236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0472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708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945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81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1417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1653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1889" algn="l" defTabSz="100047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7F22-1F1D-41CC-9622-780638F1561E}" type="slidenum">
              <a:rPr kumimoji="0" lang="ru-RU" sz="113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0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13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5" name="Picture 2" descr="C:\Users\6145~1\AppData\Local\Temp\PHOTO-2024-03-28-10-29-4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63" y="699662"/>
            <a:ext cx="3021581" cy="248973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Скругленный прямоугольник 4"/>
          <p:cNvSpPr/>
          <p:nvPr/>
        </p:nvSpPr>
        <p:spPr>
          <a:xfrm>
            <a:off x="9367569" y="643631"/>
            <a:ext cx="2821256" cy="6393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274" tIns="0" rIns="90274" bIns="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i="0" kern="1200" dirty="0">
                <a:solidFill>
                  <a:srgbClr val="00B0F0"/>
                </a:solidFill>
                <a:latin typeface="Arial" pitchFamily="34" charset="0"/>
                <a:ea typeface="+mn-ea"/>
                <a:cs typeface="Arial" pitchFamily="34" charset="0"/>
              </a:rPr>
              <a:t>ТОО «</a:t>
            </a:r>
            <a:r>
              <a:rPr lang="ru-RU" sz="1100" b="1" i="0" kern="1200" dirty="0" err="1">
                <a:solidFill>
                  <a:srgbClr val="00B0F0"/>
                </a:solidFill>
                <a:latin typeface="Arial" pitchFamily="34" charset="0"/>
                <a:ea typeface="+mn-ea"/>
                <a:cs typeface="Arial" pitchFamily="34" charset="0"/>
              </a:rPr>
              <a:t>KamaTyresKZ</a:t>
            </a:r>
            <a:r>
              <a:rPr lang="ru-RU" sz="1100" b="1" i="0" kern="1200" dirty="0">
                <a:solidFill>
                  <a:srgbClr val="00B0F0"/>
                </a:solidFill>
                <a:latin typeface="Arial" pitchFamily="34" charset="0"/>
                <a:ea typeface="+mn-ea"/>
                <a:cs typeface="Arial" pitchFamily="34" charset="0"/>
              </a:rPr>
              <a:t>»  </a:t>
            </a:r>
            <a:endParaRPr lang="en-US" sz="1100" b="1" i="0" kern="1200" dirty="0">
              <a:solidFill>
                <a:srgbClr val="00B0F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0" i="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itchFamily="34" charset="0"/>
                <a:ea typeface="+mn-ea"/>
                <a:cs typeface="Arial" pitchFamily="34" charset="0"/>
              </a:rPr>
              <a:t>Производство автомобильных шин  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инвестиции</a:t>
            </a:r>
            <a:r>
              <a:rPr lang="en-US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240 млрд</a:t>
            </a: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тенге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Скругленный прямоугольник 4"/>
          <p:cNvSpPr txBox="1"/>
          <p:nvPr/>
        </p:nvSpPr>
        <p:spPr>
          <a:xfrm>
            <a:off x="9360220" y="1357047"/>
            <a:ext cx="2781267" cy="76009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183" tIns="0" rIns="90183" bIns="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ТОО «</a:t>
            </a:r>
            <a:r>
              <a:rPr lang="ru-RU" sz="11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QazТehna</a:t>
            </a:r>
            <a:r>
              <a:rPr lang="ru-RU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itchFamily="34" charset="0"/>
                <a:cs typeface="Arial" pitchFamily="34" charset="0"/>
              </a:rPr>
              <a:t>ПРОИЗВОДСТВО АВТОБУСОВ 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itchFamily="34" charset="0"/>
                <a:cs typeface="Arial" pitchFamily="34" charset="0"/>
              </a:rPr>
              <a:t>И СПЕЦ ТЕХНИТКИ 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инвестиции</a:t>
            </a:r>
            <a:r>
              <a:rPr lang="en-US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22,1</a:t>
            </a:r>
            <a:r>
              <a:rPr lang="en-US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тенге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6" name="Скругленный прямоугольник 6"/>
          <p:cNvSpPr txBox="1"/>
          <p:nvPr/>
        </p:nvSpPr>
        <p:spPr>
          <a:xfrm>
            <a:off x="9350816" y="2245290"/>
            <a:ext cx="2802291" cy="7928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183" tIns="0" rIns="90183" bIns="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ТОО «</a:t>
            </a:r>
            <a:r>
              <a:rPr lang="ru-RU" sz="11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Silk</a:t>
            </a:r>
            <a:r>
              <a:rPr lang="ru-RU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Road</a:t>
            </a:r>
            <a:r>
              <a:rPr lang="ru-RU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Electonics</a:t>
            </a:r>
            <a:r>
              <a:rPr lang="ru-RU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ru-RU" sz="11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itchFamily="34" charset="0"/>
                <a:cs typeface="Arial" pitchFamily="34" charset="0"/>
              </a:rPr>
              <a:t>ПРОИЗВОДСТВО БЫТОВОЙ ТЕХНИКИ 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itchFamily="34" charset="0"/>
                <a:cs typeface="Arial" pitchFamily="34" charset="0"/>
              </a:rPr>
              <a:t>МАРКИ </a:t>
            </a:r>
            <a:r>
              <a:rPr lang="en-US" sz="105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itchFamily="34" charset="0"/>
                <a:cs typeface="Arial" pitchFamily="34" charset="0"/>
              </a:rPr>
              <a:t>ARTEL</a:t>
            </a:r>
            <a:endParaRPr lang="ru-RU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cs typeface="Arial" pitchFamily="34" charset="0"/>
            </a:endParaRP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инвестиции</a:t>
            </a:r>
            <a:r>
              <a:rPr lang="en-US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24,9</a:t>
            </a:r>
            <a:r>
              <a:rPr lang="en-US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kk-KZ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тенге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9125144" y="3028019"/>
            <a:ext cx="2893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defRPr/>
            </a:pPr>
            <a:r>
              <a:rPr lang="kk-KZ" sz="1600" b="1" kern="0" dirty="0">
                <a:solidFill>
                  <a:srgbClr val="0CA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kk-KZ" sz="1050" b="1" kern="0" dirty="0">
                <a:solidFill>
                  <a:srgbClr val="0CA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ПРОЕКТОВ НА СТАДИИ РЕАЛИЗАЦИИ</a:t>
            </a:r>
            <a:endParaRPr lang="ru-RU" sz="1050" b="1" kern="0" dirty="0">
              <a:solidFill>
                <a:srgbClr val="0CA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9078186" y="54264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9081221" y="1244930"/>
            <a:ext cx="393078" cy="58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k-KZ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9080647" y="213572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CustomShape 12">
            <a:extLst>
              <a:ext uri="{FF2B5EF4-FFF2-40B4-BE49-F238E27FC236}">
                <a16:creationId xmlns:a16="http://schemas.microsoft.com/office/drawing/2014/main" id="{81A827F7-77F8-3A31-80B8-91ACBCEB9907}"/>
              </a:ext>
            </a:extLst>
          </p:cNvPr>
          <p:cNvSpPr/>
          <p:nvPr/>
        </p:nvSpPr>
        <p:spPr>
          <a:xfrm>
            <a:off x="176087" y="4698026"/>
            <a:ext cx="2678906" cy="3275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18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НАПРАВЛЕННОСТЬ</a:t>
            </a:r>
            <a:endParaRPr lang="en-US" sz="1800" b="1" strike="noStrike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0590" y="5591175"/>
            <a:ext cx="12199415" cy="1266825"/>
          </a:xfrm>
          <a:prstGeom prst="rect">
            <a:avLst/>
          </a:prstGeom>
          <a:solidFill>
            <a:srgbClr val="8FAA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3FB7A501-5B6D-115B-0E45-6321C56A8A46}"/>
              </a:ext>
            </a:extLst>
          </p:cNvPr>
          <p:cNvSpPr txBox="1"/>
          <p:nvPr/>
        </p:nvSpPr>
        <p:spPr>
          <a:xfrm>
            <a:off x="9368320" y="5565360"/>
            <a:ext cx="2802291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342900">
              <a:defRPr/>
            </a:pPr>
            <a:r>
              <a:rPr lang="kk-KZ" alt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</a:t>
            </a:r>
          </a:p>
          <a:p>
            <a:pPr lvl="0" defTabSz="342900">
              <a:defRPr/>
            </a:pPr>
            <a:r>
              <a:rPr lang="kk-KZ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kk-KZ" alt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якорных проектов </a:t>
            </a:r>
          </a:p>
          <a:p>
            <a:pPr lvl="0" defTabSz="342900">
              <a:defRPr/>
            </a:pPr>
            <a:r>
              <a:rPr lang="kk-KZ" altLang="ru-RU" sz="12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56,5 </a:t>
            </a:r>
            <a:r>
              <a:rPr lang="kk-KZ" altLang="ru-RU" sz="12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</a:t>
            </a:r>
            <a:r>
              <a:rPr lang="kk-KZ" altLang="ru-RU" sz="12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тенге</a:t>
            </a:r>
            <a:endParaRPr lang="ru-RU" altLang="ru-RU" sz="12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0AB46591-0429-AD1C-9996-C666477FC068}"/>
              </a:ext>
            </a:extLst>
          </p:cNvPr>
          <p:cNvSpPr/>
          <p:nvPr/>
        </p:nvSpPr>
        <p:spPr>
          <a:xfrm>
            <a:off x="986039" y="5589800"/>
            <a:ext cx="10119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874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предприятия МСП</a:t>
            </a:r>
          </a:p>
          <a:p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работают на производственные </a:t>
            </a:r>
          </a:p>
          <a:p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 потребительские нужды крупных компаний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ject 6">
            <a:extLst>
              <a:ext uri="{FF2B5EF4-FFF2-40B4-BE49-F238E27FC236}">
                <a16:creationId xmlns:a16="http://schemas.microsoft.com/office/drawing/2014/main" id="{689F4CB6-EF82-7045-DB16-5010A8B62BA7}"/>
              </a:ext>
            </a:extLst>
          </p:cNvPr>
          <p:cNvSpPr/>
          <p:nvPr/>
        </p:nvSpPr>
        <p:spPr>
          <a:xfrm>
            <a:off x="152136" y="5585306"/>
            <a:ext cx="848220" cy="1015490"/>
          </a:xfrm>
          <a:custGeom>
            <a:avLst/>
            <a:gdLst/>
            <a:ahLst/>
            <a:cxnLst/>
            <a:rect l="l" t="t" r="r" b="b"/>
            <a:pathLst>
              <a:path w="695325" h="879475">
                <a:moveTo>
                  <a:pt x="694944" y="0"/>
                </a:moveTo>
                <a:lnTo>
                  <a:pt x="0" y="0"/>
                </a:lnTo>
                <a:lnTo>
                  <a:pt x="0" y="710438"/>
                </a:lnTo>
                <a:lnTo>
                  <a:pt x="347471" y="879348"/>
                </a:lnTo>
                <a:lnTo>
                  <a:pt x="694944" y="710438"/>
                </a:lnTo>
                <a:lnTo>
                  <a:pt x="694944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 sz="980"/>
          </a:p>
        </p:txBody>
      </p:sp>
      <p:sp>
        <p:nvSpPr>
          <p:cNvPr id="237" name="object 7">
            <a:extLst>
              <a:ext uri="{FF2B5EF4-FFF2-40B4-BE49-F238E27FC236}">
                <a16:creationId xmlns:a16="http://schemas.microsoft.com/office/drawing/2014/main" id="{6A8D8E05-838F-DD97-DE2E-2E610E530744}"/>
              </a:ext>
            </a:extLst>
          </p:cNvPr>
          <p:cNvSpPr/>
          <p:nvPr/>
        </p:nvSpPr>
        <p:spPr>
          <a:xfrm>
            <a:off x="243003" y="5693518"/>
            <a:ext cx="684773" cy="648154"/>
          </a:xfrm>
          <a:custGeom>
            <a:avLst/>
            <a:gdLst/>
            <a:ahLst/>
            <a:cxnLst/>
            <a:rect l="l" t="t" r="r" b="b"/>
            <a:pathLst>
              <a:path w="561340" h="561340">
                <a:moveTo>
                  <a:pt x="280416" y="0"/>
                </a:moveTo>
                <a:lnTo>
                  <a:pt x="234932" y="3671"/>
                </a:lnTo>
                <a:lnTo>
                  <a:pt x="191785" y="14301"/>
                </a:lnTo>
                <a:lnTo>
                  <a:pt x="151551" y="31310"/>
                </a:lnTo>
                <a:lnTo>
                  <a:pt x="114808" y="54120"/>
                </a:lnTo>
                <a:lnTo>
                  <a:pt x="82134" y="82153"/>
                </a:lnTo>
                <a:lnTo>
                  <a:pt x="54105" y="114830"/>
                </a:lnTo>
                <a:lnTo>
                  <a:pt x="31300" y="151573"/>
                </a:lnTo>
                <a:lnTo>
                  <a:pt x="14296" y="191804"/>
                </a:lnTo>
                <a:lnTo>
                  <a:pt x="3670" y="234944"/>
                </a:lnTo>
                <a:lnTo>
                  <a:pt x="0" y="280415"/>
                </a:lnTo>
                <a:lnTo>
                  <a:pt x="3670" y="325887"/>
                </a:lnTo>
                <a:lnTo>
                  <a:pt x="14296" y="369027"/>
                </a:lnTo>
                <a:lnTo>
                  <a:pt x="31300" y="409258"/>
                </a:lnTo>
                <a:lnTo>
                  <a:pt x="54105" y="446001"/>
                </a:lnTo>
                <a:lnTo>
                  <a:pt x="82134" y="478678"/>
                </a:lnTo>
                <a:lnTo>
                  <a:pt x="114808" y="506711"/>
                </a:lnTo>
                <a:lnTo>
                  <a:pt x="151551" y="529521"/>
                </a:lnTo>
                <a:lnTo>
                  <a:pt x="191785" y="546530"/>
                </a:lnTo>
                <a:lnTo>
                  <a:pt x="234932" y="557160"/>
                </a:lnTo>
                <a:lnTo>
                  <a:pt x="280416" y="560831"/>
                </a:lnTo>
                <a:lnTo>
                  <a:pt x="325899" y="557160"/>
                </a:lnTo>
                <a:lnTo>
                  <a:pt x="369046" y="546530"/>
                </a:lnTo>
                <a:lnTo>
                  <a:pt x="409280" y="529521"/>
                </a:lnTo>
                <a:lnTo>
                  <a:pt x="446023" y="506711"/>
                </a:lnTo>
                <a:lnTo>
                  <a:pt x="478697" y="478678"/>
                </a:lnTo>
                <a:lnTo>
                  <a:pt x="506726" y="446001"/>
                </a:lnTo>
                <a:lnTo>
                  <a:pt x="529531" y="409258"/>
                </a:lnTo>
                <a:lnTo>
                  <a:pt x="546535" y="369027"/>
                </a:lnTo>
                <a:lnTo>
                  <a:pt x="557161" y="325887"/>
                </a:lnTo>
                <a:lnTo>
                  <a:pt x="560832" y="280415"/>
                </a:lnTo>
                <a:lnTo>
                  <a:pt x="557161" y="234944"/>
                </a:lnTo>
                <a:lnTo>
                  <a:pt x="546535" y="191804"/>
                </a:lnTo>
                <a:lnTo>
                  <a:pt x="529531" y="151573"/>
                </a:lnTo>
                <a:lnTo>
                  <a:pt x="506726" y="114830"/>
                </a:lnTo>
                <a:lnTo>
                  <a:pt x="478697" y="82153"/>
                </a:lnTo>
                <a:lnTo>
                  <a:pt x="446023" y="54120"/>
                </a:lnTo>
                <a:lnTo>
                  <a:pt x="409280" y="31310"/>
                </a:lnTo>
                <a:lnTo>
                  <a:pt x="369046" y="14301"/>
                </a:lnTo>
                <a:lnTo>
                  <a:pt x="325899" y="3671"/>
                </a:lnTo>
                <a:lnTo>
                  <a:pt x="2804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80"/>
          </a:p>
        </p:txBody>
      </p:sp>
      <p:pic>
        <p:nvPicPr>
          <p:cNvPr id="238" name="object 41">
            <a:extLst>
              <a:ext uri="{FF2B5EF4-FFF2-40B4-BE49-F238E27FC236}">
                <a16:creationId xmlns:a16="http://schemas.microsoft.com/office/drawing/2014/main" id="{52B4BEB8-8CF2-BF15-B9B0-D39E9D29EA3F}"/>
              </a:ext>
            </a:extLst>
          </p:cNvPr>
          <p:cNvPicPr/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6325" y="5817189"/>
            <a:ext cx="396240" cy="400812"/>
          </a:xfrm>
          <a:prstGeom prst="rect">
            <a:avLst/>
          </a:prstGeom>
        </p:spPr>
      </p:pic>
      <p:sp>
        <p:nvSpPr>
          <p:cNvPr id="239" name="object 6"/>
          <p:cNvSpPr/>
          <p:nvPr/>
        </p:nvSpPr>
        <p:spPr>
          <a:xfrm>
            <a:off x="4527043" y="5599496"/>
            <a:ext cx="848220" cy="1015490"/>
          </a:xfrm>
          <a:custGeom>
            <a:avLst/>
            <a:gdLst/>
            <a:ahLst/>
            <a:cxnLst/>
            <a:rect l="l" t="t" r="r" b="b"/>
            <a:pathLst>
              <a:path w="695325" h="879475">
                <a:moveTo>
                  <a:pt x="694944" y="0"/>
                </a:moveTo>
                <a:lnTo>
                  <a:pt x="0" y="0"/>
                </a:lnTo>
                <a:lnTo>
                  <a:pt x="0" y="710438"/>
                </a:lnTo>
                <a:lnTo>
                  <a:pt x="347471" y="879348"/>
                </a:lnTo>
                <a:lnTo>
                  <a:pt x="694944" y="710438"/>
                </a:lnTo>
                <a:lnTo>
                  <a:pt x="694944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 sz="980"/>
          </a:p>
        </p:txBody>
      </p:sp>
      <p:sp>
        <p:nvSpPr>
          <p:cNvPr id="240" name="object 7"/>
          <p:cNvSpPr/>
          <p:nvPr/>
        </p:nvSpPr>
        <p:spPr>
          <a:xfrm>
            <a:off x="4617910" y="5707708"/>
            <a:ext cx="684773" cy="648154"/>
          </a:xfrm>
          <a:custGeom>
            <a:avLst/>
            <a:gdLst/>
            <a:ahLst/>
            <a:cxnLst/>
            <a:rect l="l" t="t" r="r" b="b"/>
            <a:pathLst>
              <a:path w="561340" h="561340">
                <a:moveTo>
                  <a:pt x="280416" y="0"/>
                </a:moveTo>
                <a:lnTo>
                  <a:pt x="234932" y="3671"/>
                </a:lnTo>
                <a:lnTo>
                  <a:pt x="191785" y="14301"/>
                </a:lnTo>
                <a:lnTo>
                  <a:pt x="151551" y="31310"/>
                </a:lnTo>
                <a:lnTo>
                  <a:pt x="114808" y="54120"/>
                </a:lnTo>
                <a:lnTo>
                  <a:pt x="82134" y="82153"/>
                </a:lnTo>
                <a:lnTo>
                  <a:pt x="54105" y="114830"/>
                </a:lnTo>
                <a:lnTo>
                  <a:pt x="31300" y="151573"/>
                </a:lnTo>
                <a:lnTo>
                  <a:pt x="14296" y="191804"/>
                </a:lnTo>
                <a:lnTo>
                  <a:pt x="3670" y="234944"/>
                </a:lnTo>
                <a:lnTo>
                  <a:pt x="0" y="280415"/>
                </a:lnTo>
                <a:lnTo>
                  <a:pt x="3670" y="325887"/>
                </a:lnTo>
                <a:lnTo>
                  <a:pt x="14296" y="369027"/>
                </a:lnTo>
                <a:lnTo>
                  <a:pt x="31300" y="409258"/>
                </a:lnTo>
                <a:lnTo>
                  <a:pt x="54105" y="446001"/>
                </a:lnTo>
                <a:lnTo>
                  <a:pt x="82134" y="478678"/>
                </a:lnTo>
                <a:lnTo>
                  <a:pt x="114808" y="506711"/>
                </a:lnTo>
                <a:lnTo>
                  <a:pt x="151551" y="529521"/>
                </a:lnTo>
                <a:lnTo>
                  <a:pt x="191785" y="546530"/>
                </a:lnTo>
                <a:lnTo>
                  <a:pt x="234932" y="557160"/>
                </a:lnTo>
                <a:lnTo>
                  <a:pt x="280416" y="560831"/>
                </a:lnTo>
                <a:lnTo>
                  <a:pt x="325899" y="557160"/>
                </a:lnTo>
                <a:lnTo>
                  <a:pt x="369046" y="546530"/>
                </a:lnTo>
                <a:lnTo>
                  <a:pt x="409280" y="529521"/>
                </a:lnTo>
                <a:lnTo>
                  <a:pt x="446023" y="506711"/>
                </a:lnTo>
                <a:lnTo>
                  <a:pt x="478697" y="478678"/>
                </a:lnTo>
                <a:lnTo>
                  <a:pt x="506726" y="446001"/>
                </a:lnTo>
                <a:lnTo>
                  <a:pt x="529531" y="409258"/>
                </a:lnTo>
                <a:lnTo>
                  <a:pt x="546535" y="369027"/>
                </a:lnTo>
                <a:lnTo>
                  <a:pt x="557161" y="325887"/>
                </a:lnTo>
                <a:lnTo>
                  <a:pt x="560832" y="280415"/>
                </a:lnTo>
                <a:lnTo>
                  <a:pt x="557161" y="234944"/>
                </a:lnTo>
                <a:lnTo>
                  <a:pt x="546535" y="191804"/>
                </a:lnTo>
                <a:lnTo>
                  <a:pt x="529531" y="151573"/>
                </a:lnTo>
                <a:lnTo>
                  <a:pt x="506726" y="114830"/>
                </a:lnTo>
                <a:lnTo>
                  <a:pt x="478697" y="82153"/>
                </a:lnTo>
                <a:lnTo>
                  <a:pt x="446023" y="54120"/>
                </a:lnTo>
                <a:lnTo>
                  <a:pt x="409280" y="31310"/>
                </a:lnTo>
                <a:lnTo>
                  <a:pt x="369046" y="14301"/>
                </a:lnTo>
                <a:lnTo>
                  <a:pt x="325899" y="3671"/>
                </a:lnTo>
                <a:lnTo>
                  <a:pt x="2804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80"/>
          </a:p>
        </p:txBody>
      </p:sp>
      <p:pic>
        <p:nvPicPr>
          <p:cNvPr id="241" name="object 48"/>
          <p:cNvPicPr/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1752" y="5818523"/>
            <a:ext cx="498802" cy="426524"/>
          </a:xfrm>
          <a:prstGeom prst="rect">
            <a:avLst/>
          </a:prstGeom>
        </p:spPr>
      </p:pic>
      <p:sp>
        <p:nvSpPr>
          <p:cNvPr id="242" name="Прямоугольник 241"/>
          <p:cNvSpPr/>
          <p:nvPr/>
        </p:nvSpPr>
        <p:spPr>
          <a:xfrm>
            <a:off x="5333116" y="5572563"/>
            <a:ext cx="30772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локализовано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 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предприятие</a:t>
            </a:r>
            <a:endParaRPr 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заключено договоров на 85 млрд</a:t>
            </a:r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тенге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object 6"/>
          <p:cNvSpPr/>
          <p:nvPr/>
        </p:nvSpPr>
        <p:spPr>
          <a:xfrm>
            <a:off x="8541800" y="5599496"/>
            <a:ext cx="848220" cy="1015490"/>
          </a:xfrm>
          <a:custGeom>
            <a:avLst/>
            <a:gdLst/>
            <a:ahLst/>
            <a:cxnLst/>
            <a:rect l="l" t="t" r="r" b="b"/>
            <a:pathLst>
              <a:path w="695325" h="879475">
                <a:moveTo>
                  <a:pt x="694944" y="0"/>
                </a:moveTo>
                <a:lnTo>
                  <a:pt x="0" y="0"/>
                </a:lnTo>
                <a:lnTo>
                  <a:pt x="0" y="710438"/>
                </a:lnTo>
                <a:lnTo>
                  <a:pt x="347471" y="879348"/>
                </a:lnTo>
                <a:lnTo>
                  <a:pt x="694944" y="710438"/>
                </a:lnTo>
                <a:lnTo>
                  <a:pt x="694944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 sz="980"/>
          </a:p>
        </p:txBody>
      </p:sp>
      <p:sp>
        <p:nvSpPr>
          <p:cNvPr id="244" name="object 7">
            <a:extLst>
              <a:ext uri="{FF2B5EF4-FFF2-40B4-BE49-F238E27FC236}">
                <a16:creationId xmlns:a16="http://schemas.microsoft.com/office/drawing/2014/main" id="{36EE0215-D985-B1E8-D3A8-6CA681C2FE28}"/>
              </a:ext>
            </a:extLst>
          </p:cNvPr>
          <p:cNvSpPr/>
          <p:nvPr/>
        </p:nvSpPr>
        <p:spPr>
          <a:xfrm>
            <a:off x="8622854" y="5690423"/>
            <a:ext cx="684773" cy="648154"/>
          </a:xfrm>
          <a:custGeom>
            <a:avLst/>
            <a:gdLst/>
            <a:ahLst/>
            <a:cxnLst/>
            <a:rect l="l" t="t" r="r" b="b"/>
            <a:pathLst>
              <a:path w="561340" h="561340">
                <a:moveTo>
                  <a:pt x="280416" y="0"/>
                </a:moveTo>
                <a:lnTo>
                  <a:pt x="234932" y="3671"/>
                </a:lnTo>
                <a:lnTo>
                  <a:pt x="191785" y="14301"/>
                </a:lnTo>
                <a:lnTo>
                  <a:pt x="151551" y="31310"/>
                </a:lnTo>
                <a:lnTo>
                  <a:pt x="114808" y="54120"/>
                </a:lnTo>
                <a:lnTo>
                  <a:pt x="82134" y="82153"/>
                </a:lnTo>
                <a:lnTo>
                  <a:pt x="54105" y="114830"/>
                </a:lnTo>
                <a:lnTo>
                  <a:pt x="31300" y="151573"/>
                </a:lnTo>
                <a:lnTo>
                  <a:pt x="14296" y="191804"/>
                </a:lnTo>
                <a:lnTo>
                  <a:pt x="3670" y="234944"/>
                </a:lnTo>
                <a:lnTo>
                  <a:pt x="0" y="280415"/>
                </a:lnTo>
                <a:lnTo>
                  <a:pt x="3670" y="325887"/>
                </a:lnTo>
                <a:lnTo>
                  <a:pt x="14296" y="369027"/>
                </a:lnTo>
                <a:lnTo>
                  <a:pt x="31300" y="409258"/>
                </a:lnTo>
                <a:lnTo>
                  <a:pt x="54105" y="446001"/>
                </a:lnTo>
                <a:lnTo>
                  <a:pt x="82134" y="478678"/>
                </a:lnTo>
                <a:lnTo>
                  <a:pt x="114808" y="506711"/>
                </a:lnTo>
                <a:lnTo>
                  <a:pt x="151551" y="529521"/>
                </a:lnTo>
                <a:lnTo>
                  <a:pt x="191785" y="546530"/>
                </a:lnTo>
                <a:lnTo>
                  <a:pt x="234932" y="557160"/>
                </a:lnTo>
                <a:lnTo>
                  <a:pt x="280416" y="560831"/>
                </a:lnTo>
                <a:lnTo>
                  <a:pt x="325899" y="557160"/>
                </a:lnTo>
                <a:lnTo>
                  <a:pt x="369046" y="546530"/>
                </a:lnTo>
                <a:lnTo>
                  <a:pt x="409280" y="529521"/>
                </a:lnTo>
                <a:lnTo>
                  <a:pt x="446023" y="506711"/>
                </a:lnTo>
                <a:lnTo>
                  <a:pt x="478697" y="478678"/>
                </a:lnTo>
                <a:lnTo>
                  <a:pt x="506726" y="446001"/>
                </a:lnTo>
                <a:lnTo>
                  <a:pt x="529531" y="409258"/>
                </a:lnTo>
                <a:lnTo>
                  <a:pt x="546535" y="369027"/>
                </a:lnTo>
                <a:lnTo>
                  <a:pt x="557161" y="325887"/>
                </a:lnTo>
                <a:lnTo>
                  <a:pt x="560832" y="280415"/>
                </a:lnTo>
                <a:lnTo>
                  <a:pt x="557161" y="234944"/>
                </a:lnTo>
                <a:lnTo>
                  <a:pt x="546535" y="191804"/>
                </a:lnTo>
                <a:lnTo>
                  <a:pt x="529531" y="151573"/>
                </a:lnTo>
                <a:lnTo>
                  <a:pt x="506726" y="114830"/>
                </a:lnTo>
                <a:lnTo>
                  <a:pt x="478697" y="82153"/>
                </a:lnTo>
                <a:lnTo>
                  <a:pt x="446023" y="54120"/>
                </a:lnTo>
                <a:lnTo>
                  <a:pt x="409280" y="31310"/>
                </a:lnTo>
                <a:lnTo>
                  <a:pt x="369046" y="14301"/>
                </a:lnTo>
                <a:lnTo>
                  <a:pt x="325899" y="3671"/>
                </a:lnTo>
                <a:lnTo>
                  <a:pt x="2804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80"/>
          </a:p>
        </p:txBody>
      </p:sp>
      <p:pic>
        <p:nvPicPr>
          <p:cNvPr id="245" name="Рисунок 244"/>
          <p:cNvPicPr>
            <a:picLocks noChangeAspect="1"/>
          </p:cNvPicPr>
          <p:nvPr/>
        </p:nvPicPr>
        <p:blipFill>
          <a:blip r:embed="rId1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59" y="5795165"/>
            <a:ext cx="454585" cy="45458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7ACECB-98B4-3D19-E4EA-F753835836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81691" y="6418233"/>
            <a:ext cx="32288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194" y="104689"/>
            <a:ext cx="5304964" cy="49667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ПУЛ ИНВЕСТИЦИОННЫХ ПРОЕКТОВ</a:t>
            </a:r>
          </a:p>
        </p:txBody>
      </p:sp>
      <p:sp>
        <p:nvSpPr>
          <p:cNvPr id="12" name="Прямоугольник: усеченные противолежащие углы 1">
            <a:extLst>
              <a:ext uri="{FF2B5EF4-FFF2-40B4-BE49-F238E27FC236}">
                <a16:creationId xmlns:a16="http://schemas.microsoft.com/office/drawing/2014/main" id="{CA9427A1-4027-A4F4-6A56-5122F74785A8}"/>
              </a:ext>
            </a:extLst>
          </p:cNvPr>
          <p:cNvSpPr/>
          <p:nvPr/>
        </p:nvSpPr>
        <p:spPr>
          <a:xfrm>
            <a:off x="111952" y="618459"/>
            <a:ext cx="11988580" cy="45719"/>
          </a:xfrm>
          <a:prstGeom prst="snip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2874">
              <a:buClrTx/>
              <a:defRPr/>
            </a:pPr>
            <a:endParaRPr lang="ru-KZ" sz="73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5B13707-51D3-A3CF-19F8-B5ABF956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3744" y="6485743"/>
            <a:ext cx="2742486" cy="365125"/>
          </a:xfrm>
        </p:spPr>
        <p:txBody>
          <a:bodyPr/>
          <a:lstStyle/>
          <a:p>
            <a:fld id="{24440269-C429-4E25-83C3-03A18040E42B}" type="slidenum">
              <a:rPr lang="ru-RU" smtClean="0"/>
              <a:t>6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2473EB-39F0-AB6B-E0EF-3C4B9EED811A}"/>
              </a:ext>
            </a:extLst>
          </p:cNvPr>
          <p:cNvGrpSpPr/>
          <p:nvPr/>
        </p:nvGrpSpPr>
        <p:grpSpPr>
          <a:xfrm>
            <a:off x="622123" y="1005863"/>
            <a:ext cx="1964766" cy="4155644"/>
            <a:chOff x="622123" y="1566572"/>
            <a:chExt cx="1964766" cy="41556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56DD98-E395-FAC3-A6CF-C6C52747A2D1}"/>
                </a:ext>
              </a:extLst>
            </p:cNvPr>
            <p:cNvSpPr txBox="1"/>
            <p:nvPr/>
          </p:nvSpPr>
          <p:spPr>
            <a:xfrm>
              <a:off x="691972" y="1566572"/>
              <a:ext cx="1748890" cy="12003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k-KZ" sz="60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kk-KZ" sz="40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kk-KZ" sz="1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ПРОЕКТОВ</a:t>
              </a:r>
              <a:endParaRPr lang="ru-KZ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C41A32-7228-DF07-D6C5-82391471C2FC}"/>
                </a:ext>
              </a:extLst>
            </p:cNvPr>
            <p:cNvSpPr txBox="1"/>
            <p:nvPr/>
          </p:nvSpPr>
          <p:spPr>
            <a:xfrm>
              <a:off x="691972" y="3069130"/>
              <a:ext cx="1748890" cy="12003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k-KZ" sz="60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1,3</a:t>
              </a:r>
              <a:r>
                <a:rPr lang="kk-KZ" sz="40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kk-KZ" sz="1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ТРЛН.ТЕНГЕ</a:t>
              </a:r>
              <a:endParaRPr lang="ru-KZ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C0155-74C7-AD90-9433-C822184B3A3E}"/>
                </a:ext>
              </a:extLst>
            </p:cNvPr>
            <p:cNvSpPr txBox="1"/>
            <p:nvPr/>
          </p:nvSpPr>
          <p:spPr>
            <a:xfrm>
              <a:off x="837999" y="4552665"/>
              <a:ext cx="1748890" cy="116955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k-KZ" sz="60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kk-KZ" sz="1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</a:t>
              </a:r>
              <a:r>
                <a:rPr lang="kk-KZ" sz="28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kk-KZ" sz="40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kk-KZ" sz="1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РАБОЧИХ МЕСТ</a:t>
              </a:r>
              <a:endParaRPr lang="ru-KZ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C56F81A9-7C15-26A2-9749-9CB9AC906C28}"/>
                </a:ext>
              </a:extLst>
            </p:cNvPr>
            <p:cNvSpPr/>
            <p:nvPr/>
          </p:nvSpPr>
          <p:spPr>
            <a:xfrm>
              <a:off x="622123" y="4974738"/>
              <a:ext cx="139697" cy="377160"/>
            </a:xfrm>
            <a:prstGeom prst="chevron">
              <a:avLst>
                <a:gd name="adj" fmla="val 78374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A43D206-8BF9-54D3-B5CD-138DB824F399}"/>
              </a:ext>
            </a:extLst>
          </p:cNvPr>
          <p:cNvGrpSpPr/>
          <p:nvPr/>
        </p:nvGrpSpPr>
        <p:grpSpPr>
          <a:xfrm>
            <a:off x="3347052" y="1474046"/>
            <a:ext cx="3881887" cy="820579"/>
            <a:chOff x="3510951" y="1474046"/>
            <a:chExt cx="3881887" cy="820579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9887BBE-2ABF-2934-50E4-1AB7D14D2B92}"/>
                </a:ext>
              </a:extLst>
            </p:cNvPr>
            <p:cNvSpPr/>
            <p:nvPr/>
          </p:nvSpPr>
          <p:spPr>
            <a:xfrm>
              <a:off x="3510951" y="1474046"/>
              <a:ext cx="3881887" cy="820579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ЦВЕТНАЯ МЕТАЛЛУРГИЯ</a:t>
              </a:r>
            </a:p>
            <a:p>
              <a:pPr algn="ctr"/>
              <a:r>
                <a:rPr lang="ru-RU" sz="14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(13 проектов на 432,5 млрд.тенге)</a:t>
              </a:r>
              <a:endParaRPr lang="ru-KZ" sz="1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624CAA7-4EB6-38B1-B53B-7B56F81EE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031" t="15745" r="70967" b="76654"/>
            <a:stretch/>
          </p:blipFill>
          <p:spPr>
            <a:xfrm>
              <a:off x="3579961" y="1528392"/>
              <a:ext cx="586595" cy="37856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71B50AB-641E-DF6B-D9D8-71CE1D5C6E69}"/>
              </a:ext>
            </a:extLst>
          </p:cNvPr>
          <p:cNvGrpSpPr/>
          <p:nvPr/>
        </p:nvGrpSpPr>
        <p:grpSpPr>
          <a:xfrm>
            <a:off x="3344179" y="2765126"/>
            <a:ext cx="3881887" cy="820579"/>
            <a:chOff x="3344179" y="2765126"/>
            <a:chExt cx="3881887" cy="820579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03398D6F-CCB9-D843-C3AF-F4582C9786E2}"/>
                </a:ext>
              </a:extLst>
            </p:cNvPr>
            <p:cNvSpPr/>
            <p:nvPr/>
          </p:nvSpPr>
          <p:spPr>
            <a:xfrm>
              <a:off x="3344179" y="2765126"/>
              <a:ext cx="3881887" cy="820579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МАШИНОСТРОЕНИЕ</a:t>
              </a:r>
            </a:p>
            <a:p>
              <a:pPr algn="ctr"/>
              <a:r>
                <a:rPr lang="ru-RU" sz="14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(5 проектов на 42 млрд.тенге)</a:t>
              </a:r>
              <a:endParaRPr lang="ru-KZ" sz="1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ECADF6A-E207-A1C6-6E22-7B853563D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986" t="36576" r="71531" b="55975"/>
            <a:stretch/>
          </p:blipFill>
          <p:spPr>
            <a:xfrm>
              <a:off x="3398809" y="2805252"/>
              <a:ext cx="534838" cy="403774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8C89A2D-86E3-6075-2482-43F5443CBD14}"/>
              </a:ext>
            </a:extLst>
          </p:cNvPr>
          <p:cNvGrpSpPr/>
          <p:nvPr/>
        </p:nvGrpSpPr>
        <p:grpSpPr>
          <a:xfrm>
            <a:off x="7795395" y="1471175"/>
            <a:ext cx="3881887" cy="823450"/>
            <a:chOff x="7795395" y="1471175"/>
            <a:chExt cx="3881887" cy="823450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1D148735-FD15-CF79-A759-AE51422306D4}"/>
                </a:ext>
              </a:extLst>
            </p:cNvPr>
            <p:cNvSpPr/>
            <p:nvPr/>
          </p:nvSpPr>
          <p:spPr>
            <a:xfrm>
              <a:off x="7795395" y="1471175"/>
              <a:ext cx="3881887" cy="82345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ХИМИЯ</a:t>
              </a:r>
            </a:p>
            <a:p>
              <a:pPr algn="ctr"/>
              <a:r>
                <a:rPr lang="ru-RU" sz="14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(2 проекта на 222 млрд.тенге)</a:t>
              </a:r>
              <a:endParaRPr lang="ru-KZ" sz="1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18A9049-E2B6-B9D5-FF42-222BC1762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130" t="14645" r="32057" b="76623"/>
            <a:stretch/>
          </p:blipFill>
          <p:spPr>
            <a:xfrm>
              <a:off x="7893587" y="1511140"/>
              <a:ext cx="586596" cy="42287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76B380F-86E9-46CF-6E93-021CD2FC61FD}"/>
              </a:ext>
            </a:extLst>
          </p:cNvPr>
          <p:cNvGrpSpPr/>
          <p:nvPr/>
        </p:nvGrpSpPr>
        <p:grpSpPr>
          <a:xfrm>
            <a:off x="3335552" y="4119468"/>
            <a:ext cx="3881887" cy="814330"/>
            <a:chOff x="3335552" y="4119468"/>
            <a:chExt cx="3881887" cy="814330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C41D3AF-935F-BFE4-15AF-07504D215D8E}"/>
                </a:ext>
              </a:extLst>
            </p:cNvPr>
            <p:cNvSpPr/>
            <p:nvPr/>
          </p:nvSpPr>
          <p:spPr>
            <a:xfrm>
              <a:off x="3335552" y="4119468"/>
              <a:ext cx="3881887" cy="81433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ЧЕРНАЯ МЕТАЛЛУРГИЯ</a:t>
              </a:r>
            </a:p>
            <a:p>
              <a:pPr algn="ctr"/>
              <a:r>
                <a:rPr lang="ru-RU" sz="14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(12 проектов на 340,5 млрд.тенге)</a:t>
              </a:r>
              <a:endParaRPr lang="ru-KZ" sz="1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11218C3-8E7D-08E7-6C29-2C79087E1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031" t="15745" r="70967" b="76654"/>
            <a:stretch/>
          </p:blipFill>
          <p:spPr>
            <a:xfrm>
              <a:off x="3424690" y="4172807"/>
              <a:ext cx="586595" cy="378560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4EBF4B5F-A877-DBB4-C6C1-04991785311D}"/>
              </a:ext>
            </a:extLst>
          </p:cNvPr>
          <p:cNvGrpSpPr/>
          <p:nvPr/>
        </p:nvGrpSpPr>
        <p:grpSpPr>
          <a:xfrm>
            <a:off x="7792522" y="2762255"/>
            <a:ext cx="3881887" cy="823450"/>
            <a:chOff x="7792522" y="2762255"/>
            <a:chExt cx="3881887" cy="823450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FF362375-F25E-37FF-5725-346F6C9D6BFC}"/>
                </a:ext>
              </a:extLst>
            </p:cNvPr>
            <p:cNvSpPr/>
            <p:nvPr/>
          </p:nvSpPr>
          <p:spPr>
            <a:xfrm>
              <a:off x="7792522" y="2762255"/>
              <a:ext cx="3881887" cy="82345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СТРОЙИНДУСТРИЯ</a:t>
              </a:r>
            </a:p>
            <a:p>
              <a:pPr algn="ctr"/>
              <a:r>
                <a:rPr lang="ru-RU" sz="14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(6 проектов на 106 млрд.тенге)</a:t>
              </a:r>
              <a:endParaRPr lang="ru-KZ" sz="1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FEB15903-5612-EC6F-8B88-88EB635C6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63861" t="37471" r="32272" b="55612"/>
            <a:stretch/>
          </p:blipFill>
          <p:spPr>
            <a:xfrm>
              <a:off x="7893741" y="2807155"/>
              <a:ext cx="471284" cy="366825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4695B73-0DB9-CEE1-E1B3-512A3AEAF805}"/>
              </a:ext>
            </a:extLst>
          </p:cNvPr>
          <p:cNvGrpSpPr/>
          <p:nvPr/>
        </p:nvGrpSpPr>
        <p:grpSpPr>
          <a:xfrm>
            <a:off x="7783895" y="4116595"/>
            <a:ext cx="3881887" cy="823449"/>
            <a:chOff x="7783895" y="4116595"/>
            <a:chExt cx="3881887" cy="823449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DCB30F82-C868-4566-036C-C22054D2CE73}"/>
                </a:ext>
              </a:extLst>
            </p:cNvPr>
            <p:cNvSpPr/>
            <p:nvPr/>
          </p:nvSpPr>
          <p:spPr>
            <a:xfrm>
              <a:off x="7783895" y="4116595"/>
              <a:ext cx="3881887" cy="823449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ДРУГИЕ ОТРАСЛИ</a:t>
              </a:r>
            </a:p>
            <a:p>
              <a:pPr algn="ctr"/>
              <a:r>
                <a:rPr lang="ru-RU" sz="14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(12 проектов на 191 млрд.тенге)</a:t>
              </a:r>
              <a:endParaRPr lang="ru-KZ" sz="1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1DCB890C-030B-3C61-F8D1-72E4CA3D7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043" t="58260" r="32328" b="34806"/>
            <a:stretch/>
          </p:blipFill>
          <p:spPr>
            <a:xfrm>
              <a:off x="7922675" y="4136720"/>
              <a:ext cx="442349" cy="391336"/>
            </a:xfrm>
            <a:prstGeom prst="rect">
              <a:avLst/>
            </a:prstGeom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2E60A9E6-F689-C046-B51B-8E215E9805F4}"/>
              </a:ext>
            </a:extLst>
          </p:cNvPr>
          <p:cNvGrpSpPr/>
          <p:nvPr/>
        </p:nvGrpSpPr>
        <p:grpSpPr>
          <a:xfrm>
            <a:off x="707369" y="5525444"/>
            <a:ext cx="10834777" cy="1221642"/>
            <a:chOff x="707369" y="5456435"/>
            <a:chExt cx="10834777" cy="1221642"/>
          </a:xfrm>
        </p:grpSpPr>
        <p:sp>
          <p:nvSpPr>
            <p:cNvPr id="102" name="Блок-схема: альтернативный процесс 101">
              <a:extLst>
                <a:ext uri="{FF2B5EF4-FFF2-40B4-BE49-F238E27FC236}">
                  <a16:creationId xmlns:a16="http://schemas.microsoft.com/office/drawing/2014/main" id="{093DA254-EF15-8F67-EEBB-8CFACE282A03}"/>
                </a:ext>
              </a:extLst>
            </p:cNvPr>
            <p:cNvSpPr/>
            <p:nvPr/>
          </p:nvSpPr>
          <p:spPr>
            <a:xfrm>
              <a:off x="707369" y="5945447"/>
              <a:ext cx="10834777" cy="326713"/>
            </a:xfrm>
            <a:prstGeom prst="flowChartAlternateProcess">
              <a:avLst/>
            </a:prstGeom>
            <a:solidFill>
              <a:srgbClr val="D1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0E6E3B6A-E9C2-7E9F-9C4E-44D4A4BCD85A}"/>
                </a:ext>
              </a:extLst>
            </p:cNvPr>
            <p:cNvGrpSpPr/>
            <p:nvPr/>
          </p:nvGrpSpPr>
          <p:grpSpPr>
            <a:xfrm>
              <a:off x="2320094" y="5465061"/>
              <a:ext cx="1648058" cy="1213016"/>
              <a:chOff x="2320094" y="5465061"/>
              <a:chExt cx="1648058" cy="1213016"/>
            </a:xfrm>
          </p:grpSpPr>
          <p:sp>
            <p:nvSpPr>
              <p:cNvPr id="103" name="Блок-схема: знак завершения 102">
                <a:extLst>
                  <a:ext uri="{FF2B5EF4-FFF2-40B4-BE49-F238E27FC236}">
                    <a16:creationId xmlns:a16="http://schemas.microsoft.com/office/drawing/2014/main" id="{0CED9217-FAE2-218F-58C4-2D4F723DFF04}"/>
                  </a:ext>
                </a:extLst>
              </p:cNvPr>
              <p:cNvSpPr/>
              <p:nvPr/>
            </p:nvSpPr>
            <p:spPr>
              <a:xfrm>
                <a:off x="2320094" y="5879267"/>
                <a:ext cx="1648058" cy="459072"/>
              </a:xfrm>
              <a:prstGeom prst="flowChartTermina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2023 год</a:t>
                </a:r>
                <a:endParaRPr lang="ru-K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19556AB-3448-E131-4A2A-4327D998FC6E}"/>
                  </a:ext>
                </a:extLst>
              </p:cNvPr>
              <p:cNvSpPr txBox="1"/>
              <p:nvPr/>
            </p:nvSpPr>
            <p:spPr>
              <a:xfrm>
                <a:off x="2457494" y="5465061"/>
                <a:ext cx="1331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k-KZ" sz="20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kk-KZ" sz="28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kk-KZ" sz="105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ПРОЕКТОВ</a:t>
                </a:r>
                <a:endParaRPr lang="ru-KZ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7662DF2-6504-37A3-6754-64577174164C}"/>
                  </a:ext>
                </a:extLst>
              </p:cNvPr>
              <p:cNvSpPr txBox="1"/>
              <p:nvPr/>
            </p:nvSpPr>
            <p:spPr>
              <a:xfrm>
                <a:off x="2411491" y="6247190"/>
                <a:ext cx="1504904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k-KZ" sz="20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138</a:t>
                </a:r>
                <a:r>
                  <a:rPr lang="kk-KZ" sz="28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kk-KZ" sz="105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МЛРД.ТЕНГЕ</a:t>
                </a:r>
                <a:endParaRPr lang="ru-KZ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6EFE7841-D616-5D55-9EF4-37EC4873BC1C}"/>
                </a:ext>
              </a:extLst>
            </p:cNvPr>
            <p:cNvGrpSpPr/>
            <p:nvPr/>
          </p:nvGrpSpPr>
          <p:grpSpPr>
            <a:xfrm>
              <a:off x="5154622" y="5456435"/>
              <a:ext cx="1648058" cy="1213016"/>
              <a:chOff x="2320094" y="5465061"/>
              <a:chExt cx="1648058" cy="1213016"/>
            </a:xfrm>
          </p:grpSpPr>
          <p:sp>
            <p:nvSpPr>
              <p:cNvPr id="109" name="Блок-схема: знак завершения 108">
                <a:extLst>
                  <a:ext uri="{FF2B5EF4-FFF2-40B4-BE49-F238E27FC236}">
                    <a16:creationId xmlns:a16="http://schemas.microsoft.com/office/drawing/2014/main" id="{5C806D74-0658-D5C8-D889-3F4052623775}"/>
                  </a:ext>
                </a:extLst>
              </p:cNvPr>
              <p:cNvSpPr/>
              <p:nvPr/>
            </p:nvSpPr>
            <p:spPr>
              <a:xfrm>
                <a:off x="2320094" y="5879267"/>
                <a:ext cx="1648058" cy="459072"/>
              </a:xfrm>
              <a:prstGeom prst="flowChartTermina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2024 год</a:t>
                </a:r>
                <a:endParaRPr lang="ru-K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05A5457-EEC0-C7C0-8398-E0B56FA04C58}"/>
                  </a:ext>
                </a:extLst>
              </p:cNvPr>
              <p:cNvSpPr txBox="1"/>
              <p:nvPr/>
            </p:nvSpPr>
            <p:spPr>
              <a:xfrm>
                <a:off x="2457494" y="5465061"/>
                <a:ext cx="1331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k-KZ" sz="20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kk-KZ" sz="28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kk-KZ" sz="105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ПРОЕКТОВ</a:t>
                </a:r>
                <a:endParaRPr lang="ru-KZ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267A27C-1710-4BDD-6324-72C1A5EA3501}"/>
                  </a:ext>
                </a:extLst>
              </p:cNvPr>
              <p:cNvSpPr txBox="1"/>
              <p:nvPr/>
            </p:nvSpPr>
            <p:spPr>
              <a:xfrm>
                <a:off x="2411491" y="6247190"/>
                <a:ext cx="1504904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k-KZ" sz="20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252</a:t>
                </a:r>
                <a:r>
                  <a:rPr lang="kk-KZ" sz="28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kk-KZ" sz="105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МЛРД.ТЕНГЕ</a:t>
                </a:r>
                <a:endParaRPr lang="ru-KZ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EB77CD3-24F2-6F72-15FB-7496297601B3}"/>
                </a:ext>
              </a:extLst>
            </p:cNvPr>
            <p:cNvGrpSpPr/>
            <p:nvPr/>
          </p:nvGrpSpPr>
          <p:grpSpPr>
            <a:xfrm>
              <a:off x="8050222" y="5462186"/>
              <a:ext cx="2154828" cy="1213016"/>
              <a:chOff x="2320094" y="5465061"/>
              <a:chExt cx="2154828" cy="1213016"/>
            </a:xfrm>
          </p:grpSpPr>
          <p:sp>
            <p:nvSpPr>
              <p:cNvPr id="113" name="Блок-схема: знак завершения 112">
                <a:extLst>
                  <a:ext uri="{FF2B5EF4-FFF2-40B4-BE49-F238E27FC236}">
                    <a16:creationId xmlns:a16="http://schemas.microsoft.com/office/drawing/2014/main" id="{FF826F8D-47C6-379E-1DC2-9E5545F33459}"/>
                  </a:ext>
                </a:extLst>
              </p:cNvPr>
              <p:cNvSpPr/>
              <p:nvPr/>
            </p:nvSpPr>
            <p:spPr>
              <a:xfrm>
                <a:off x="2320094" y="5879267"/>
                <a:ext cx="2154828" cy="459072"/>
              </a:xfrm>
              <a:prstGeom prst="flowChartTermina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2025-2031 годы</a:t>
                </a:r>
                <a:endParaRPr lang="ru-K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45C3D6E-1AE6-0FC0-3C4A-749F059120EE}"/>
                  </a:ext>
                </a:extLst>
              </p:cNvPr>
              <p:cNvSpPr txBox="1"/>
              <p:nvPr/>
            </p:nvSpPr>
            <p:spPr>
              <a:xfrm>
                <a:off x="2759414" y="5465061"/>
                <a:ext cx="13316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k-KZ" sz="20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r>
                  <a:rPr lang="kk-KZ" sz="28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kk-KZ" sz="105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ПРОЕКТОВ</a:t>
                </a:r>
                <a:endParaRPr lang="ru-KZ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7DA90A8-9257-53CD-FE58-891E8513109E}"/>
                  </a:ext>
                </a:extLst>
              </p:cNvPr>
              <p:cNvSpPr txBox="1"/>
              <p:nvPr/>
            </p:nvSpPr>
            <p:spPr>
              <a:xfrm>
                <a:off x="2371851" y="6247190"/>
                <a:ext cx="1846464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k-KZ" sz="105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БОЛЕЕ</a:t>
                </a:r>
                <a:r>
                  <a:rPr lang="kk-KZ" sz="20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kk-KZ" sz="280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kk-KZ" sz="1050" b="1" kern="12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ТРЛН.ТЕНГЕ</a:t>
                </a:r>
                <a:endParaRPr lang="ru-KZ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18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194" y="104689"/>
            <a:ext cx="3187014" cy="4966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РАСХОДЫ БЮДЖЕТА</a:t>
            </a:r>
          </a:p>
        </p:txBody>
      </p:sp>
      <p:sp>
        <p:nvSpPr>
          <p:cNvPr id="12" name="Прямоугольник: усеченные противолежащие углы 1">
            <a:extLst>
              <a:ext uri="{FF2B5EF4-FFF2-40B4-BE49-F238E27FC236}">
                <a16:creationId xmlns:a16="http://schemas.microsoft.com/office/drawing/2014/main" id="{CA9427A1-4027-A4F4-6A56-5122F74785A8}"/>
              </a:ext>
            </a:extLst>
          </p:cNvPr>
          <p:cNvSpPr/>
          <p:nvPr/>
        </p:nvSpPr>
        <p:spPr>
          <a:xfrm>
            <a:off x="111952" y="618459"/>
            <a:ext cx="11988580" cy="45719"/>
          </a:xfrm>
          <a:prstGeom prst="snip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2874">
              <a:buClrTx/>
              <a:defRPr/>
            </a:pPr>
            <a:endParaRPr lang="ru-KZ" sz="73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5B13707-51D3-A3CF-19F8-B5ABF956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3744" y="6485743"/>
            <a:ext cx="2742486" cy="365125"/>
          </a:xfrm>
        </p:spPr>
        <p:txBody>
          <a:bodyPr/>
          <a:lstStyle/>
          <a:p>
            <a:fld id="{24440269-C429-4E25-83C3-03A18040E42B}" type="slidenum">
              <a:rPr lang="ru-RU" smtClean="0"/>
              <a:t>7</a:t>
            </a:fld>
            <a:endParaRPr lang="ru-RU" dirty="0"/>
          </a:p>
        </p:txBody>
      </p:sp>
      <p:sp>
        <p:nvSpPr>
          <p:cNvPr id="108" name="object 33">
            <a:extLst>
              <a:ext uri="{FF2B5EF4-FFF2-40B4-BE49-F238E27FC236}">
                <a16:creationId xmlns:a16="http://schemas.microsoft.com/office/drawing/2014/main" id="{4C0436DD-7F77-E3EF-6A31-8632A7DF50C7}"/>
              </a:ext>
            </a:extLst>
          </p:cNvPr>
          <p:cNvSpPr/>
          <p:nvPr/>
        </p:nvSpPr>
        <p:spPr>
          <a:xfrm rot="16200000">
            <a:off x="6289450" y="-1363377"/>
            <a:ext cx="45719" cy="10776155"/>
          </a:xfrm>
          <a:custGeom>
            <a:avLst/>
            <a:gdLst/>
            <a:ahLst/>
            <a:cxnLst/>
            <a:rect l="l" t="t" r="r" b="b"/>
            <a:pathLst>
              <a:path w="21589" h="3660775">
                <a:moveTo>
                  <a:pt x="10413" y="0"/>
                </a:moveTo>
                <a:lnTo>
                  <a:pt x="7874" y="53847"/>
                </a:lnTo>
                <a:lnTo>
                  <a:pt x="5841" y="182625"/>
                </a:lnTo>
                <a:lnTo>
                  <a:pt x="2794" y="554989"/>
                </a:lnTo>
                <a:lnTo>
                  <a:pt x="0" y="1441195"/>
                </a:lnTo>
                <a:lnTo>
                  <a:pt x="508" y="2530347"/>
                </a:lnTo>
                <a:lnTo>
                  <a:pt x="3683" y="3248952"/>
                </a:lnTo>
                <a:lnTo>
                  <a:pt x="6603" y="3541852"/>
                </a:lnTo>
                <a:lnTo>
                  <a:pt x="8509" y="3629990"/>
                </a:lnTo>
                <a:lnTo>
                  <a:pt x="10413" y="3660584"/>
                </a:lnTo>
                <a:lnTo>
                  <a:pt x="10795" y="3659708"/>
                </a:lnTo>
                <a:lnTo>
                  <a:pt x="13715" y="3577285"/>
                </a:lnTo>
                <a:lnTo>
                  <a:pt x="16001" y="3401631"/>
                </a:lnTo>
                <a:lnTo>
                  <a:pt x="19303" y="2859151"/>
                </a:lnTo>
                <a:lnTo>
                  <a:pt x="21209" y="1830323"/>
                </a:lnTo>
                <a:lnTo>
                  <a:pt x="20320" y="1130299"/>
                </a:lnTo>
                <a:lnTo>
                  <a:pt x="17272" y="411606"/>
                </a:lnTo>
                <a:lnTo>
                  <a:pt x="14224" y="118744"/>
                </a:lnTo>
                <a:lnTo>
                  <a:pt x="12446" y="30606"/>
                </a:lnTo>
                <a:lnTo>
                  <a:pt x="1041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A0A54E-A74E-11BE-08E1-E7A56CEF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7" y="1870888"/>
            <a:ext cx="1908695" cy="1130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C8CB3C-5AD2-4625-8C89-E0602BAB1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7" y="4833997"/>
            <a:ext cx="1908695" cy="1130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9F474F-7701-C7A1-3061-72B81605E636}"/>
              </a:ext>
            </a:extLst>
          </p:cNvPr>
          <p:cNvSpPr txBox="1"/>
          <p:nvPr/>
        </p:nvSpPr>
        <p:spPr>
          <a:xfrm>
            <a:off x="3081182" y="1342450"/>
            <a:ext cx="86421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kk-KZ" sz="80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kk-KZ" sz="60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kk-KZ" sz="2400" b="1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800" b="1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социальную сферу и создание комфортной среды для населения</a:t>
            </a:r>
            <a:endParaRPr lang="ru-KZ" sz="14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шеврон 3">
            <a:extLst>
              <a:ext uri="{FF2B5EF4-FFF2-40B4-BE49-F238E27FC236}">
                <a16:creationId xmlns:a16="http://schemas.microsoft.com/office/drawing/2014/main" id="{2E8B5FAC-ECEF-1288-B41C-7CE438F2860A}"/>
              </a:ext>
            </a:extLst>
          </p:cNvPr>
          <p:cNvSpPr/>
          <p:nvPr/>
        </p:nvSpPr>
        <p:spPr>
          <a:xfrm>
            <a:off x="2669703" y="1861363"/>
            <a:ext cx="731456" cy="1135095"/>
          </a:xfrm>
          <a:prstGeom prst="chevron">
            <a:avLst>
              <a:gd name="adj" fmla="val 783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ln>
                <a:solidFill>
                  <a:srgbClr val="00B05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5F0994-614C-4F8B-1CAC-EB81B521FDD8}"/>
              </a:ext>
            </a:extLst>
          </p:cNvPr>
          <p:cNvSpPr txBox="1"/>
          <p:nvPr/>
        </p:nvSpPr>
        <p:spPr>
          <a:xfrm>
            <a:off x="3081182" y="4299181"/>
            <a:ext cx="863456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kk-KZ" sz="7200" b="1" kern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kk-KZ" sz="2400" b="1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800" b="1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предложений </a:t>
            </a:r>
            <a:r>
              <a:rPr lang="kk-KZ" sz="28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совершенствованию </a:t>
            </a:r>
            <a:r>
              <a:rPr lang="kk-KZ" sz="2800" b="1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законодательства</a:t>
            </a:r>
            <a:endParaRPr lang="ru-KZ" sz="2400" b="1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35D0A8F0-42C9-AD1A-7519-7A39638C01A5}"/>
              </a:ext>
            </a:extLst>
          </p:cNvPr>
          <p:cNvSpPr/>
          <p:nvPr/>
        </p:nvSpPr>
        <p:spPr>
          <a:xfrm>
            <a:off x="2833616" y="4826154"/>
            <a:ext cx="382821" cy="1130063"/>
          </a:xfrm>
          <a:custGeom>
            <a:avLst/>
            <a:gdLst/>
            <a:ahLst/>
            <a:cxnLst/>
            <a:rect l="l" t="t" r="r" b="b"/>
            <a:pathLst>
              <a:path w="254000" h="673735">
                <a:moveTo>
                  <a:pt x="0" y="0"/>
                </a:moveTo>
                <a:lnTo>
                  <a:pt x="0" y="673735"/>
                </a:lnTo>
                <a:lnTo>
                  <a:pt x="253619" y="33693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0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11028</TotalTime>
  <Words>504</Words>
  <Application>Microsoft Office PowerPoint</Application>
  <PresentationFormat>Произвольный</PresentationFormat>
  <Paragraphs>149</Paragraphs>
  <Slides>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20" baseType="lpstr">
      <vt:lpstr>ＭＳ Ｐゴシック</vt:lpstr>
      <vt:lpstr>Tahoma</vt:lpstr>
      <vt:lpstr>DejaVu Sans</vt:lpstr>
      <vt:lpstr>Calibri Light</vt:lpstr>
      <vt:lpstr>Calibri</vt:lpstr>
      <vt:lpstr>Times New Roman</vt:lpstr>
      <vt:lpstr>Arial Unicode MS</vt:lpstr>
      <vt:lpstr>맑은 고딕</vt:lpstr>
      <vt:lpstr>Arial</vt:lpstr>
      <vt:lpstr>Segoe UI Light</vt:lpstr>
      <vt:lpstr>Exo 2 Semi Bold</vt:lpstr>
      <vt:lpstr>Тема Office</vt:lpstr>
      <vt:lpstr>CorelDRAW</vt:lpstr>
      <vt:lpstr>Презентация PowerPoint</vt:lpstr>
      <vt:lpstr>ВОЗМОЖНОСТИ ЭКОНОМИКИ</vt:lpstr>
      <vt:lpstr>Презентация PowerPoint</vt:lpstr>
      <vt:lpstr>Презентация PowerPoint</vt:lpstr>
      <vt:lpstr>Презентация PowerPoint</vt:lpstr>
      <vt:lpstr>ПУЛ ИНВЕСТИЦИОННЫХ ПРОЕКТОВ</vt:lpstr>
      <vt:lpstr>РАСХОДЫ БЮДЖЕТА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САРЫАРКА</dc:title>
  <dc:creator>User</dc:creator>
  <cp:lastModifiedBy>Асхат</cp:lastModifiedBy>
  <cp:revision>652</cp:revision>
  <cp:lastPrinted>2024-04-17T15:46:46Z</cp:lastPrinted>
  <dcterms:modified xsi:type="dcterms:W3CDTF">2024-04-18T13:36:12Z</dcterms:modified>
</cp:coreProperties>
</file>